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9" r:id="rId1"/>
    <p:sldMasterId id="2147483771" r:id="rId2"/>
  </p:sldMasterIdLst>
  <p:notesMasterIdLst>
    <p:notesMasterId r:id="rId34"/>
  </p:notesMasterIdLst>
  <p:handoutMasterIdLst>
    <p:handoutMasterId r:id="rId35"/>
  </p:handoutMasterIdLst>
  <p:sldIdLst>
    <p:sldId id="330" r:id="rId3"/>
    <p:sldId id="264" r:id="rId4"/>
    <p:sldId id="267" r:id="rId5"/>
    <p:sldId id="263" r:id="rId6"/>
    <p:sldId id="268" r:id="rId7"/>
    <p:sldId id="269" r:id="rId8"/>
    <p:sldId id="283" r:id="rId9"/>
    <p:sldId id="280" r:id="rId10"/>
    <p:sldId id="274" r:id="rId11"/>
    <p:sldId id="331" r:id="rId12"/>
    <p:sldId id="287" r:id="rId13"/>
    <p:sldId id="305" r:id="rId14"/>
    <p:sldId id="306" r:id="rId15"/>
    <p:sldId id="309" r:id="rId16"/>
    <p:sldId id="308" r:id="rId17"/>
    <p:sldId id="310" r:id="rId18"/>
    <p:sldId id="312" r:id="rId19"/>
    <p:sldId id="313" r:id="rId20"/>
    <p:sldId id="314" r:id="rId21"/>
    <p:sldId id="315" r:id="rId22"/>
    <p:sldId id="316" r:id="rId23"/>
    <p:sldId id="317" r:id="rId24"/>
    <p:sldId id="318" r:id="rId25"/>
    <p:sldId id="332" r:id="rId26"/>
    <p:sldId id="319" r:id="rId27"/>
    <p:sldId id="320" r:id="rId28"/>
    <p:sldId id="321" r:id="rId29"/>
    <p:sldId id="324" r:id="rId30"/>
    <p:sldId id="325" r:id="rId31"/>
    <p:sldId id="328" r:id="rId32"/>
    <p:sldId id="329" r:id="rId3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200" b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200" b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200" b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200" b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200" b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200" b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200" b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200" b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200" b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3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A"/>
    <a:srgbClr val="FF0000"/>
    <a:srgbClr val="990033"/>
    <a:srgbClr val="000096"/>
    <a:srgbClr val="00FF00"/>
    <a:srgbClr val="00FFFF"/>
    <a:srgbClr val="0066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33" autoAdjust="0"/>
    <p:restoredTop sz="86410" autoAdjust="0"/>
  </p:normalViewPr>
  <p:slideViewPr>
    <p:cSldViewPr>
      <p:cViewPr varScale="1">
        <p:scale>
          <a:sx n="59" d="100"/>
          <a:sy n="59" d="100"/>
        </p:scale>
        <p:origin x="-1374" y="-90"/>
      </p:cViewPr>
      <p:guideLst>
        <p:guide orient="horz" pos="2160"/>
        <p:guide pos="2832"/>
      </p:guideLst>
    </p:cSldViewPr>
  </p:slideViewPr>
  <p:outlineViewPr>
    <p:cViewPr>
      <p:scale>
        <a:sx n="33" d="100"/>
        <a:sy n="33" d="100"/>
      </p:scale>
      <p:origin x="0" y="-6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2" d="100"/>
        <a:sy n="112" d="100"/>
      </p:scale>
      <p:origin x="0" y="4110"/>
    </p:cViewPr>
  </p:sorterViewPr>
  <p:notesViewPr>
    <p:cSldViewPr>
      <p:cViewPr varScale="1">
        <p:scale>
          <a:sx n="40" d="100"/>
          <a:sy n="40" d="100"/>
        </p:scale>
        <p:origin x="-148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/>
          </a:p>
        </p:txBody>
      </p:sp>
      <p:sp>
        <p:nvSpPr>
          <p:cNvPr id="40963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/>
          </a:p>
        </p:txBody>
      </p:sp>
      <p:sp>
        <p:nvSpPr>
          <p:cNvPr id="40964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r>
              <a:rPr lang="en-US"/>
              <a:t>Statics:The Next Generation (2nd Ed.)   Mehta, Danielson, &amp; Berg   Lecture Notes for Sections 10.1,10.3,10.4</a:t>
            </a:r>
          </a:p>
        </p:txBody>
      </p:sp>
      <p:sp>
        <p:nvSpPr>
          <p:cNvPr id="40965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FEFC9507-EFB2-4BE4-A0B3-14CCAAEAF7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3187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r>
              <a:rPr lang="en-US"/>
              <a:t>Statics:The Next Generation (2nd Ed.)   Mehta, Danielson, &amp; Berg   Lecture Notes for Sections 10.1,10.3,10.4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42FAA8DA-04F3-4818-9E8E-1A853EC0E7D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40996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b="0" smtClean="0"/>
              <a:t>Statics:The Next Generation (2nd Ed.)   Mehta, Danielson, &amp; Berg   Lecture Notes for Sections 10.1,10.3,10.4</a:t>
            </a:r>
          </a:p>
        </p:txBody>
      </p:sp>
      <p:sp>
        <p:nvSpPr>
          <p:cNvPr id="2150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4B2367AA-C48A-4B7F-81E0-5472320E957D}" type="slidenum">
              <a:rPr lang="en-US" sz="1200" b="0"/>
              <a:pPr eaLnBrk="1" hangingPunct="1"/>
              <a:t>2</a:t>
            </a:fld>
            <a:endParaRPr lang="en-US" sz="1200" b="0"/>
          </a:p>
        </p:txBody>
      </p:sp>
      <p:sp>
        <p:nvSpPr>
          <p:cNvPr id="215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196604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b="0" smtClean="0"/>
              <a:t>Statics:The Next Generation (2nd Ed.)   Mehta, Danielson, &amp; Berg   Lecture Notes for Sections 10.1,10.3,10.4</a:t>
            </a:r>
          </a:p>
        </p:txBody>
      </p:sp>
      <p:sp>
        <p:nvSpPr>
          <p:cNvPr id="3174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9314007D-8041-47E2-8848-C46F31568EE0}" type="slidenum">
              <a:rPr lang="en-US" sz="1200" b="0"/>
              <a:pPr eaLnBrk="1" hangingPunct="1"/>
              <a:t>11</a:t>
            </a:fld>
            <a:endParaRPr lang="en-US" sz="1200" b="0"/>
          </a:p>
        </p:txBody>
      </p:sp>
      <p:sp>
        <p:nvSpPr>
          <p:cNvPr id="317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dirty="0" smtClean="0"/>
              <a:t>Source : F10-1, F10-3</a:t>
            </a:r>
          </a:p>
        </p:txBody>
      </p:sp>
    </p:spTree>
    <p:extLst>
      <p:ext uri="{BB962C8B-B14F-4D97-AF65-F5344CB8AC3E}">
        <p14:creationId xmlns:p14="http://schemas.microsoft.com/office/powerpoint/2010/main" val="27832407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b="0" smtClean="0"/>
              <a:t>Statics:The Next Generation (2nd Ed.)   Mehta, Danielson, &amp; Berg   Lecture Notes for Sections 10.1,10.3,10.4</a:t>
            </a:r>
          </a:p>
        </p:txBody>
      </p:sp>
      <p:sp>
        <p:nvSpPr>
          <p:cNvPr id="3277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13C4393-0F6D-4E62-8ED4-6480E3FA2462}" type="slidenum">
              <a:rPr lang="en-US" sz="1200" b="0"/>
              <a:pPr eaLnBrk="1" hangingPunct="1"/>
              <a:t>12</a:t>
            </a:fld>
            <a:endParaRPr lang="en-US" sz="1200" b="0"/>
          </a:p>
        </p:txBody>
      </p:sp>
      <p:sp>
        <p:nvSpPr>
          <p:cNvPr id="327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893042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b="0" smtClean="0"/>
              <a:t>Statics:The Next Generation (2nd Ed.)   Mehta, Danielson, &amp; Berg   Lecture Notes for Sections 10.1,10.3,10.4</a:t>
            </a:r>
          </a:p>
        </p:txBody>
      </p:sp>
      <p:sp>
        <p:nvSpPr>
          <p:cNvPr id="3481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79AE0D31-77C7-4766-810B-74853709EECF}" type="slidenum">
              <a:rPr lang="en-US" sz="1200" b="0"/>
              <a:pPr eaLnBrk="1" hangingPunct="1"/>
              <a:t>13</a:t>
            </a:fld>
            <a:endParaRPr lang="en-US" sz="1200" b="0"/>
          </a:p>
        </p:txBody>
      </p:sp>
      <p:sp>
        <p:nvSpPr>
          <p:cNvPr id="3482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dirty="0" smtClean="0"/>
              <a:t>Source : P10-17,</a:t>
            </a:r>
            <a:r>
              <a:rPr lang="en-US" baseline="0" dirty="0" smtClean="0"/>
              <a:t> P10-18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360505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b="0" smtClean="0"/>
              <a:t>Statics:The Next Generation (2nd Ed.)   Mehta, Danielson, &amp; Berg   Lecture Notes for Sections 10.1,10.3,10.4</a:t>
            </a:r>
          </a:p>
        </p:txBody>
      </p:sp>
      <p:sp>
        <p:nvSpPr>
          <p:cNvPr id="3584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96F6A4EE-E21D-46B8-B51D-A17C6B312836}" type="slidenum">
              <a:rPr lang="en-US" sz="1200" b="0"/>
              <a:pPr eaLnBrk="1" hangingPunct="1"/>
              <a:t>14</a:t>
            </a:fld>
            <a:endParaRPr lang="en-US" sz="1200" b="0"/>
          </a:p>
        </p:txBody>
      </p:sp>
      <p:sp>
        <p:nvSpPr>
          <p:cNvPr id="358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90445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b="0" smtClean="0"/>
              <a:t>Statics:The Next Generation (2nd Ed.)   Mehta, Danielson, &amp; Berg   Lecture Notes for Sections 10.1,10.3,10.4</a:t>
            </a:r>
          </a:p>
        </p:txBody>
      </p:sp>
      <p:sp>
        <p:nvSpPr>
          <p:cNvPr id="3584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96F6A4EE-E21D-46B8-B51D-A17C6B312836}" type="slidenum">
              <a:rPr lang="en-US" sz="1200" b="0"/>
              <a:pPr eaLnBrk="1" hangingPunct="1"/>
              <a:t>15</a:t>
            </a:fld>
            <a:endParaRPr lang="en-US" sz="1200" b="0"/>
          </a:p>
        </p:txBody>
      </p:sp>
      <p:sp>
        <p:nvSpPr>
          <p:cNvPr id="358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196889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Sections 10.2,10.5</a:t>
            </a:r>
          </a:p>
        </p:txBody>
      </p:sp>
      <p:sp>
        <p:nvSpPr>
          <p:cNvPr id="2150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93A413F0-EE6C-4896-837D-C6D169F3E210}" type="slidenum">
              <a:rPr lang="en-US" sz="1200"/>
              <a:pPr eaLnBrk="1" hangingPunct="1"/>
              <a:t>16</a:t>
            </a:fld>
            <a:endParaRPr lang="en-US" sz="1200"/>
          </a:p>
        </p:txBody>
      </p:sp>
      <p:sp>
        <p:nvSpPr>
          <p:cNvPr id="215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220147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Sections 10.2,10.5</a:t>
            </a:r>
          </a:p>
        </p:txBody>
      </p:sp>
      <p:sp>
        <p:nvSpPr>
          <p:cNvPr id="2355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2C2E27BF-CCB5-4FD0-94E3-C59CEA3AACDE}" type="slidenum">
              <a:rPr lang="en-US" sz="1200"/>
              <a:pPr eaLnBrk="1" hangingPunct="1"/>
              <a:t>17</a:t>
            </a:fld>
            <a:endParaRPr lang="en-US" sz="1200"/>
          </a:p>
        </p:txBody>
      </p:sp>
      <p:sp>
        <p:nvSpPr>
          <p:cNvPr id="23556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7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4484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Sections 10.2,10.5</a:t>
            </a:r>
          </a:p>
        </p:txBody>
      </p:sp>
      <p:sp>
        <p:nvSpPr>
          <p:cNvPr id="2457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F8CAC193-DB24-47ED-9E65-54284EECC257}" type="slidenum">
              <a:rPr lang="en-US" sz="1200"/>
              <a:pPr eaLnBrk="1" hangingPunct="1"/>
              <a:t>18</a:t>
            </a:fld>
            <a:endParaRPr lang="en-US" sz="1200"/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34984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Sections 10.2,10.5</a:t>
            </a:r>
          </a:p>
        </p:txBody>
      </p:sp>
      <p:sp>
        <p:nvSpPr>
          <p:cNvPr id="2560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F06E7A7E-E24E-470E-9E99-CA9B642F2546}" type="slidenum">
              <a:rPr lang="en-US" sz="1200"/>
              <a:pPr eaLnBrk="1" hangingPunct="1"/>
              <a:t>19</a:t>
            </a:fld>
            <a:endParaRPr lang="en-US" sz="1200"/>
          </a:p>
        </p:txBody>
      </p:sp>
      <p:sp>
        <p:nvSpPr>
          <p:cNvPr id="256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124267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Sections 10.2,10.5</a:t>
            </a:r>
          </a:p>
        </p:txBody>
      </p:sp>
      <p:sp>
        <p:nvSpPr>
          <p:cNvPr id="2662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B544684C-C0E5-46CB-86A1-AEF4051EB0E2}" type="slidenum">
              <a:rPr lang="en-US" sz="1200"/>
              <a:pPr eaLnBrk="1" hangingPunct="1"/>
              <a:t>20</a:t>
            </a:fld>
            <a:endParaRPr lang="en-US" sz="1200"/>
          </a:p>
        </p:txBody>
      </p:sp>
      <p:sp>
        <p:nvSpPr>
          <p:cNvPr id="266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91253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b="0" smtClean="0"/>
              <a:t>Statics:The Next Generation (2nd Ed.)   Mehta, Danielson, &amp; Berg   Lecture Notes for Sections 10.1,10.3,10.4</a:t>
            </a:r>
          </a:p>
        </p:txBody>
      </p:sp>
      <p:sp>
        <p:nvSpPr>
          <p:cNvPr id="2355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FA34D1AC-8261-4A6C-A911-A0968D9A5FDE}" type="slidenum">
              <a:rPr lang="en-US" sz="1200" b="0"/>
              <a:pPr eaLnBrk="1" hangingPunct="1"/>
              <a:t>3</a:t>
            </a:fld>
            <a:endParaRPr lang="en-US" sz="1200" b="0"/>
          </a:p>
        </p:txBody>
      </p:sp>
      <p:sp>
        <p:nvSpPr>
          <p:cNvPr id="235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695144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b="0" smtClean="0"/>
              <a:t>Statics:The Next Generation (2nd Ed.)   Mehta, Danielson, &amp; Berg   Lecture Notes for Sections 10.1,10.3,10.4</a:t>
            </a:r>
          </a:p>
        </p:txBody>
      </p:sp>
      <p:sp>
        <p:nvSpPr>
          <p:cNvPr id="2867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4F494E54-1C06-4558-AC72-6CA7CEC1909D}" type="slidenum">
              <a:rPr lang="en-US" sz="1200" b="0"/>
              <a:pPr eaLnBrk="1" hangingPunct="1"/>
              <a:t>21</a:t>
            </a:fld>
            <a:endParaRPr lang="en-US" sz="1200" b="0"/>
          </a:p>
        </p:txBody>
      </p:sp>
      <p:sp>
        <p:nvSpPr>
          <p:cNvPr id="286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475521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Sections 10.2,10.5</a:t>
            </a:r>
          </a:p>
        </p:txBody>
      </p:sp>
      <p:sp>
        <p:nvSpPr>
          <p:cNvPr id="2765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07A05970-095E-479E-8FE6-D08CC59D8EEE}" type="slidenum">
              <a:rPr lang="en-US" sz="1200"/>
              <a:pPr eaLnBrk="1" hangingPunct="1"/>
              <a:t>22</a:t>
            </a:fld>
            <a:endParaRPr lang="en-US" sz="1200"/>
          </a:p>
        </p:txBody>
      </p:sp>
      <p:sp>
        <p:nvSpPr>
          <p:cNvPr id="276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653913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Sections 10.2,10.5</a:t>
            </a:r>
          </a:p>
        </p:txBody>
      </p:sp>
      <p:sp>
        <p:nvSpPr>
          <p:cNvPr id="2867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9D165EF8-E034-4A44-B319-3F758D6C4925}" type="slidenum">
              <a:rPr lang="en-US" sz="1200"/>
              <a:pPr eaLnBrk="1" hangingPunct="1"/>
              <a:t>23</a:t>
            </a:fld>
            <a:endParaRPr lang="en-US" sz="1200"/>
          </a:p>
        </p:txBody>
      </p:sp>
      <p:sp>
        <p:nvSpPr>
          <p:cNvPr id="286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843805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Sections 10.2,10.5</a:t>
            </a:r>
          </a:p>
        </p:txBody>
      </p:sp>
      <p:sp>
        <p:nvSpPr>
          <p:cNvPr id="2253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002B04E4-EBAB-4286-A171-29F6E8DAFB28}" type="slidenum">
              <a:rPr lang="en-US" sz="1200"/>
              <a:pPr eaLnBrk="1" hangingPunct="1"/>
              <a:t>24</a:t>
            </a:fld>
            <a:endParaRPr lang="en-US" sz="1200"/>
          </a:p>
        </p:txBody>
      </p:sp>
      <p:sp>
        <p:nvSpPr>
          <p:cNvPr id="225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r>
              <a:rPr lang="en-US" sz="2400" smtClean="0"/>
              <a:t>Answers:</a:t>
            </a:r>
          </a:p>
          <a:p>
            <a:pPr marL="228600" indent="-228600" eaLnBrk="1" hangingPunct="1"/>
            <a:r>
              <a:rPr lang="en-US" sz="2400" smtClean="0"/>
              <a:t>1. A</a:t>
            </a:r>
          </a:p>
          <a:p>
            <a:pPr marL="228600" indent="-228600" eaLnBrk="1" hangingPunct="1"/>
            <a:r>
              <a:rPr lang="en-US" sz="2400" smtClean="0"/>
              <a:t>2. B</a:t>
            </a:r>
          </a:p>
        </p:txBody>
      </p:sp>
    </p:spTree>
    <p:extLst>
      <p:ext uri="{BB962C8B-B14F-4D97-AF65-F5344CB8AC3E}">
        <p14:creationId xmlns:p14="http://schemas.microsoft.com/office/powerpoint/2010/main" val="34436056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Sections 10.2,10.5</a:t>
            </a:r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06EE02A1-FA29-4236-8580-D0F80336A46D}" type="slidenum">
              <a:rPr lang="en-US" sz="1200"/>
              <a:pPr eaLnBrk="1" hangingPunct="1"/>
              <a:t>25</a:t>
            </a:fld>
            <a:endParaRPr lang="en-US" sz="1200"/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z="2400" dirty="0" smtClean="0"/>
              <a:t>Source</a:t>
            </a:r>
            <a:r>
              <a:rPr lang="en-US" sz="2400" baseline="0" dirty="0" smtClean="0"/>
              <a:t> : F10-7 (Find Ix not </a:t>
            </a:r>
            <a:r>
              <a:rPr lang="en-US" sz="2400" baseline="0" dirty="0" err="1" smtClean="0"/>
              <a:t>Iy</a:t>
            </a:r>
            <a:r>
              <a:rPr lang="en-US" sz="2400" baseline="0" dirty="0" smtClean="0"/>
              <a:t>)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6807770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Sections 10.2,10.5</a:t>
            </a:r>
          </a:p>
        </p:txBody>
      </p:sp>
      <p:sp>
        <p:nvSpPr>
          <p:cNvPr id="3072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717AFF3E-A159-49C7-8B0E-2ED42F2D2CC1}" type="slidenum">
              <a:rPr lang="en-US" sz="1200"/>
              <a:pPr eaLnBrk="1" hangingPunct="1"/>
              <a:t>26</a:t>
            </a:fld>
            <a:endParaRPr lang="en-US" sz="1200"/>
          </a:p>
        </p:txBody>
      </p:sp>
      <p:sp>
        <p:nvSpPr>
          <p:cNvPr id="307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232918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Sections 10.2,10.5</a:t>
            </a:r>
          </a:p>
        </p:txBody>
      </p:sp>
      <p:sp>
        <p:nvSpPr>
          <p:cNvPr id="3174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06C5C00-52CE-4E67-AB71-CAF23AB1935F}" type="slidenum">
              <a:rPr lang="en-US" sz="1200"/>
              <a:pPr eaLnBrk="1" hangingPunct="1"/>
              <a:t>27</a:t>
            </a:fld>
            <a:endParaRPr lang="en-US" sz="1200"/>
          </a:p>
        </p:txBody>
      </p:sp>
      <p:sp>
        <p:nvSpPr>
          <p:cNvPr id="317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048971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Sections 10.2,10.5</a:t>
            </a:r>
          </a:p>
        </p:txBody>
      </p:sp>
      <p:sp>
        <p:nvSpPr>
          <p:cNvPr id="3481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0D08BE8-89BD-4F8F-B908-7254932D3102}" type="slidenum">
              <a:rPr lang="en-US" sz="1200"/>
              <a:pPr eaLnBrk="1" hangingPunct="1"/>
              <a:t>28</a:t>
            </a:fld>
            <a:endParaRPr lang="en-US" sz="1200"/>
          </a:p>
        </p:txBody>
      </p:sp>
      <p:sp>
        <p:nvSpPr>
          <p:cNvPr id="3482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1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dirty="0" smtClean="0"/>
              <a:t>Source : P10-32</a:t>
            </a:r>
          </a:p>
        </p:txBody>
      </p:sp>
    </p:spTree>
    <p:extLst>
      <p:ext uri="{BB962C8B-B14F-4D97-AF65-F5344CB8AC3E}">
        <p14:creationId xmlns:p14="http://schemas.microsoft.com/office/powerpoint/2010/main" val="6104649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Sections 10.2,10.5</a:t>
            </a:r>
          </a:p>
        </p:txBody>
      </p:sp>
      <p:sp>
        <p:nvSpPr>
          <p:cNvPr id="3584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C3F305F-FF2C-46D7-B984-47342BEB6ADC}" type="slidenum">
              <a:rPr lang="en-US" sz="1200"/>
              <a:pPr eaLnBrk="1" hangingPunct="1"/>
              <a:t>29</a:t>
            </a:fld>
            <a:endParaRPr lang="en-US" sz="1200"/>
          </a:p>
        </p:txBody>
      </p:sp>
      <p:sp>
        <p:nvSpPr>
          <p:cNvPr id="358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23092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b="0" smtClean="0"/>
              <a:t>Statics:The Next Generation (2nd Ed.)   Mehta, Danielson, &amp; Berg   Lecture Notes for Sections 10.1,10.3,10.4</a:t>
            </a:r>
          </a:p>
        </p:txBody>
      </p:sp>
      <p:sp>
        <p:nvSpPr>
          <p:cNvPr id="2457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6C971C67-DF60-4B3F-A999-B084EC9BF2F8}" type="slidenum">
              <a:rPr lang="en-US" sz="1200" b="0"/>
              <a:pPr eaLnBrk="1" hangingPunct="1"/>
              <a:t>4</a:t>
            </a:fld>
            <a:endParaRPr lang="en-US" sz="1200" b="0"/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571900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b="0" smtClean="0"/>
              <a:t>Statics:The Next Generation (2nd Ed.)   Mehta, Danielson, &amp; Berg   Lecture Notes for Sections 10.1,10.3,10.4</a:t>
            </a:r>
          </a:p>
        </p:txBody>
      </p:sp>
      <p:sp>
        <p:nvSpPr>
          <p:cNvPr id="2560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142E68C7-CCCD-49EA-8A99-15FC52BB7C26}" type="slidenum">
              <a:rPr lang="en-US" sz="1200" b="0"/>
              <a:pPr eaLnBrk="1" hangingPunct="1"/>
              <a:t>5</a:t>
            </a:fld>
            <a:endParaRPr lang="en-US" sz="1200" b="0"/>
          </a:p>
        </p:txBody>
      </p:sp>
      <p:sp>
        <p:nvSpPr>
          <p:cNvPr id="256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734554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b="0" smtClean="0"/>
              <a:t>Statics:The Next Generation (2nd Ed.)   Mehta, Danielson, &amp; Berg   Lecture Notes for Sections 10.1,10.3,10.4</a:t>
            </a:r>
          </a:p>
        </p:txBody>
      </p:sp>
      <p:sp>
        <p:nvSpPr>
          <p:cNvPr id="2662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956021A9-84A3-47B2-BA02-649C3A42E031}" type="slidenum">
              <a:rPr lang="en-US" sz="1200" b="0"/>
              <a:pPr eaLnBrk="1" hangingPunct="1"/>
              <a:t>6</a:t>
            </a:fld>
            <a:endParaRPr lang="en-US" sz="1200" b="0"/>
          </a:p>
        </p:txBody>
      </p:sp>
      <p:sp>
        <p:nvSpPr>
          <p:cNvPr id="266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985941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b="0" smtClean="0"/>
              <a:t>Statics:The Next Generation (2nd Ed.)   Mehta, Danielson, &amp; Berg   Lecture Notes for Sections 10.1,10.3,10.4</a:t>
            </a:r>
          </a:p>
        </p:txBody>
      </p:sp>
      <p:sp>
        <p:nvSpPr>
          <p:cNvPr id="2765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F0949F2-83F8-420D-B288-967396C0BAB6}" type="slidenum">
              <a:rPr lang="en-US" sz="1200" b="0"/>
              <a:pPr eaLnBrk="1" hangingPunct="1"/>
              <a:t>7</a:t>
            </a:fld>
            <a:endParaRPr lang="en-US" sz="1200" b="0"/>
          </a:p>
        </p:txBody>
      </p:sp>
      <p:sp>
        <p:nvSpPr>
          <p:cNvPr id="276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61048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b="0" smtClean="0"/>
              <a:t>Statics:The Next Generation (2nd Ed.)   Mehta, Danielson, &amp; Berg   Lecture Notes for Sections 10.1,10.3,10.4</a:t>
            </a:r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8249F220-37B7-451B-9041-CA47987309D3}" type="slidenum">
              <a:rPr lang="en-US" sz="1200" b="0"/>
              <a:pPr eaLnBrk="1" hangingPunct="1"/>
              <a:t>8</a:t>
            </a:fld>
            <a:endParaRPr lang="en-US" sz="1200" b="0"/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631780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b="0" smtClean="0"/>
              <a:t>Statics:The Next Generation (2nd Ed.)   Mehta, Danielson, &amp; Berg   Lecture Notes for Sections 10.1,10.3,10.4</a:t>
            </a:r>
          </a:p>
        </p:txBody>
      </p:sp>
      <p:sp>
        <p:nvSpPr>
          <p:cNvPr id="3072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09403C4E-751E-4172-B90A-1F9F64BCE64A}" type="slidenum">
              <a:rPr lang="en-US" sz="1200" b="0"/>
              <a:pPr eaLnBrk="1" hangingPunct="1"/>
              <a:t>9</a:t>
            </a:fld>
            <a:endParaRPr lang="en-US" sz="1200" b="0"/>
          </a:p>
        </p:txBody>
      </p:sp>
      <p:sp>
        <p:nvSpPr>
          <p:cNvPr id="307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z="2400" smtClean="0"/>
          </a:p>
        </p:txBody>
      </p:sp>
    </p:spTree>
    <p:extLst>
      <p:ext uri="{BB962C8B-B14F-4D97-AF65-F5344CB8AC3E}">
        <p14:creationId xmlns:p14="http://schemas.microsoft.com/office/powerpoint/2010/main" val="55260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b="0" smtClean="0"/>
              <a:t>Statics:The Next Generation (2nd Ed.)   Mehta, Danielson, &amp; Berg   Lecture Notes for Sections 10.1,10.3,10.4</a:t>
            </a:r>
          </a:p>
        </p:txBody>
      </p:sp>
      <p:sp>
        <p:nvSpPr>
          <p:cNvPr id="2253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60CAFB3D-B58F-4373-9C2D-C98FDA49CDB1}" type="slidenum">
              <a:rPr lang="en-US" sz="1200" b="0"/>
              <a:pPr eaLnBrk="1" hangingPunct="1"/>
              <a:t>10</a:t>
            </a:fld>
            <a:endParaRPr lang="en-US" sz="1200" b="0"/>
          </a:p>
        </p:txBody>
      </p:sp>
      <p:sp>
        <p:nvSpPr>
          <p:cNvPr id="225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r>
              <a:rPr lang="en-US" sz="2400" smtClean="0"/>
              <a:t>Answers:</a:t>
            </a:r>
          </a:p>
          <a:p>
            <a:pPr marL="228600" indent="-228600" eaLnBrk="1" hangingPunct="1"/>
            <a:r>
              <a:rPr lang="en-US" sz="2400" smtClean="0"/>
              <a:t>1. B</a:t>
            </a:r>
          </a:p>
          <a:p>
            <a:pPr marL="228600" indent="-228600" eaLnBrk="1" hangingPunct="1"/>
            <a:r>
              <a:rPr lang="en-US" sz="2400" smtClean="0"/>
              <a:t>2. B</a:t>
            </a:r>
          </a:p>
        </p:txBody>
      </p:sp>
    </p:spTree>
    <p:extLst>
      <p:ext uri="{BB962C8B-B14F-4D97-AF65-F5344CB8AC3E}">
        <p14:creationId xmlns:p14="http://schemas.microsoft.com/office/powerpoint/2010/main" val="3577025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381C4-8A65-4640-B66B-6985B392ED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252971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E05DB-92DF-46A4-9B35-97224F64B5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23622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93D46-BE29-4864-A75B-FD24C71704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97523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lang="en-US" sz="1600" b="0" i="0" u="none" strike="noStrike" baseline="0" smtClean="0"/>
            </a:lvl1pPr>
          </a:lstStyle>
          <a:p>
            <a:r>
              <a:rPr lang="en-US" sz="1200" b="0" i="0" u="none" strike="noStrike" baseline="0" dirty="0" smtClean="0">
                <a:solidFill>
                  <a:srgbClr val="000000"/>
                </a:solidFill>
                <a:latin typeface="+mj-lt"/>
              </a:rPr>
              <a:t/>
            </a:r>
            <a:br>
              <a:rPr lang="en-US" sz="1200" b="0" i="0" u="none" strike="noStrike" baseline="0" dirty="0" smtClean="0">
                <a:solidFill>
                  <a:srgbClr val="000000"/>
                </a:solidFill>
                <a:latin typeface="+mj-lt"/>
              </a:rPr>
            </a:br>
            <a:r>
              <a:rPr lang="en-US" sz="1200" b="0" i="0" u="none" strike="noStrike" baseline="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sz="1400" b="0" i="0" u="none" strike="noStrike" baseline="0" dirty="0" smtClean="0">
                <a:solidFill>
                  <a:srgbClr val="000000"/>
                </a:solidFill>
                <a:latin typeface="+mj-lt"/>
              </a:rPr>
              <a:t>Computational Methods &amp; Finite Element Analyses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C2F12-50F6-4306-84F8-4C03E3B6F8A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243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8074-070A-4E91-B685-1F60473800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45818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B9A77-3EDB-46C4-BA32-59757F4678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592267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F2B3D-5CCA-48C4-9122-4CA394A10E4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7756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2A148-7479-4516-8B7C-C32BEA8E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850882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88926"/>
            <a:ext cx="7886700" cy="625474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algn="ctr">
              <a:defRPr sz="2800" b="1">
                <a:solidFill>
                  <a:srgbClr val="000096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E2A80-5486-4CD2-92C8-24EAAC2F2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185129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531470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70FE8-3BD1-460B-95BD-47C7A81F24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18216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8DCB8-0F0E-4552-8706-F6A0072A3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23372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28600"/>
            <a:ext cx="7886700" cy="762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05946-7520-44BD-A29E-1680B05D626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-4763" y="6434138"/>
            <a:ext cx="9161463" cy="430212"/>
          </a:xfrm>
          <a:prstGeom prst="rect">
            <a:avLst/>
          </a:prstGeom>
          <a:solidFill>
            <a:srgbClr val="364395"/>
          </a:solidFill>
          <a:ln>
            <a:solidFill>
              <a:srgbClr val="36439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bg1"/>
              </a:solidFill>
              <a:ea typeface="ＭＳ Ｐゴシック" pitchFamily="-107" charset="-128"/>
              <a:cs typeface="ＭＳ Ｐゴシック" pitchFamily="-107" charset="-128"/>
            </a:endParaRPr>
          </a:p>
        </p:txBody>
      </p:sp>
      <p:pic>
        <p:nvPicPr>
          <p:cNvPr id="8" name="Picture 12" descr="Pearson_Bound_White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063" y="6440488"/>
            <a:ext cx="144145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3" descr="Pearson_Strap_Bound_Whit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42075"/>
            <a:ext cx="16605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47"/>
          <p:cNvSpPr txBox="1">
            <a:spLocks noChangeArrowheads="1"/>
          </p:cNvSpPr>
          <p:nvPr/>
        </p:nvSpPr>
        <p:spPr bwMode="auto">
          <a:xfrm>
            <a:off x="1533525" y="6477000"/>
            <a:ext cx="56292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900" b="0" i="1" dirty="0" smtClean="0">
                <a:solidFill>
                  <a:schemeClr val="bg1"/>
                </a:solidFill>
                <a:latin typeface="Verdana" charset="0"/>
                <a:cs typeface="Arial" charset="0"/>
              </a:rPr>
              <a:t>Statics</a:t>
            </a:r>
            <a:r>
              <a:rPr lang="en-US" sz="900" b="0" dirty="0" smtClean="0">
                <a:solidFill>
                  <a:schemeClr val="bg1"/>
                </a:solidFill>
                <a:latin typeface="Verdana" charset="0"/>
                <a:cs typeface="Arial" charset="0"/>
              </a:rPr>
              <a:t>, Fourteenth Edition</a:t>
            </a:r>
          </a:p>
          <a:p>
            <a:pPr>
              <a:defRPr/>
            </a:pPr>
            <a:r>
              <a:rPr lang="en-US" sz="900" b="0" dirty="0" smtClean="0">
                <a:solidFill>
                  <a:schemeClr val="bg1"/>
                </a:solidFill>
                <a:latin typeface="Verdana" charset="0"/>
                <a:cs typeface="Arial" charset="0"/>
              </a:rPr>
              <a:t>R.C. </a:t>
            </a:r>
            <a:r>
              <a:rPr lang="en-US" sz="900" b="0" dirty="0" err="1" smtClean="0">
                <a:solidFill>
                  <a:schemeClr val="bg1"/>
                </a:solidFill>
                <a:latin typeface="Verdana" charset="0"/>
                <a:cs typeface="Arial" charset="0"/>
              </a:rPr>
              <a:t>Hibbeler</a:t>
            </a:r>
            <a:endParaRPr lang="en-US" sz="900" b="0" dirty="0" smtClean="0">
              <a:solidFill>
                <a:schemeClr val="bg1"/>
              </a:solidFill>
              <a:latin typeface="Verdana" charset="0"/>
              <a:cs typeface="Arial" charset="0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4267200" y="6464300"/>
            <a:ext cx="36576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/>
            <a:r>
              <a:rPr lang="en-US" altLang="en-US" sz="900" b="0" dirty="0">
                <a:solidFill>
                  <a:schemeClr val="bg1"/>
                </a:solidFill>
                <a:latin typeface="Verdana" panose="020B0604030504040204" pitchFamily="34" charset="0"/>
              </a:rPr>
              <a:t> Copyright ©2016 by Pearson Education, Inc.</a:t>
            </a:r>
          </a:p>
          <a:p>
            <a:pPr algn="r"/>
            <a:r>
              <a:rPr lang="en-US" altLang="en-US" sz="900" b="0" dirty="0">
                <a:solidFill>
                  <a:schemeClr val="bg1"/>
                </a:solidFill>
                <a:latin typeface="Verdana" panose="020B0604030504040204" pitchFamily="34" charset="0"/>
              </a:rPr>
              <a:t>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800783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transition spd="med"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rgbClr val="000096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b="0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b="0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0" dirty="0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Summer 2017  </a:t>
            </a:r>
            <a:fld id="{0DF69054-F121-4C2C-8469-8B89CD027D08}" type="slidenum">
              <a:rPr lang="en-US" b="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b="0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7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013" y="485775"/>
            <a:ext cx="1343025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2589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0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013" y="485775"/>
            <a:ext cx="1343025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83769" y="1277854"/>
            <a:ext cx="8001000" cy="2438400"/>
          </a:xfrm>
        </p:spPr>
        <p:txBody>
          <a:bodyPr/>
          <a:lstStyle/>
          <a:p>
            <a:r>
              <a:rPr lang="en-US" altLang="en-US" sz="3200" dirty="0" smtClean="0">
                <a:solidFill>
                  <a:srgbClr val="0000FA"/>
                </a:solidFill>
              </a:rPr>
              <a:t>Engineering Mechanics: Statics </a:t>
            </a:r>
            <a:br>
              <a:rPr lang="en-US" altLang="en-US" sz="3200" dirty="0" smtClean="0">
                <a:solidFill>
                  <a:srgbClr val="0000FA"/>
                </a:solidFill>
              </a:rPr>
            </a:br>
            <a:r>
              <a:rPr lang="en-US" altLang="en-US" sz="3200" dirty="0" smtClean="0">
                <a:solidFill>
                  <a:srgbClr val="0000FA"/>
                </a:solidFill>
              </a:rPr>
              <a:t>(ENGR 175)</a:t>
            </a:r>
            <a:r>
              <a:rPr lang="en-US" altLang="en-US" sz="3200" dirty="0" smtClean="0">
                <a:solidFill>
                  <a:srgbClr val="FF0000"/>
                </a:solidFill>
              </a:rPr>
              <a:t/>
            </a:r>
            <a:br>
              <a:rPr lang="en-US" altLang="en-US" sz="3200" dirty="0" smtClean="0">
                <a:solidFill>
                  <a:srgbClr val="FF0000"/>
                </a:solidFill>
              </a:rPr>
            </a:br>
            <a:r>
              <a:rPr lang="en-US" altLang="en-US" sz="3200" dirty="0" smtClean="0">
                <a:solidFill>
                  <a:srgbClr val="FF0000"/>
                </a:solidFill>
              </a:rPr>
              <a:t/>
            </a:r>
            <a:br>
              <a:rPr lang="en-US" altLang="en-US" sz="3200" dirty="0" smtClean="0">
                <a:solidFill>
                  <a:srgbClr val="FF0000"/>
                </a:solidFill>
              </a:rPr>
            </a:br>
            <a:r>
              <a:rPr lang="en-US" altLang="en-US" sz="3200" dirty="0" smtClean="0">
                <a:solidFill>
                  <a:srgbClr val="FF0000"/>
                </a:solidFill>
              </a:rPr>
              <a:t>Chapter 10- </a:t>
            </a:r>
            <a:r>
              <a:rPr lang="en-US" sz="3200" dirty="0" smtClean="0">
                <a:solidFill>
                  <a:srgbClr val="FF0000"/>
                </a:solidFill>
              </a:rPr>
              <a:t>Moments of Inertia</a:t>
            </a:r>
            <a:br>
              <a:rPr lang="en-US" sz="3200" dirty="0" smtClean="0">
                <a:solidFill>
                  <a:srgbClr val="FF0000"/>
                </a:solidFill>
              </a:rPr>
            </a:br>
            <a:r>
              <a:rPr lang="en-US" sz="3200" dirty="0" smtClean="0">
                <a:solidFill>
                  <a:srgbClr val="FF0000"/>
                </a:solidFill>
              </a:rPr>
              <a:t>Part 1</a:t>
            </a:r>
            <a:endParaRPr lang="en-US" altLang="en-US" sz="3600" dirty="0" smtClean="0">
              <a:solidFill>
                <a:srgbClr val="FF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657600"/>
            <a:ext cx="6324600" cy="2209800"/>
          </a:xfrm>
        </p:spPr>
        <p:txBody>
          <a:bodyPr>
            <a:normAutofit fontScale="70000" lnSpcReduction="20000"/>
          </a:bodyPr>
          <a:lstStyle/>
          <a:p>
            <a:pPr eaLnBrk="1" hangingPunct="1">
              <a:lnSpc>
                <a:spcPct val="90000"/>
              </a:lnSpc>
              <a:defRPr/>
            </a:pPr>
            <a:endParaRPr lang="en-US" altLang="en-US" sz="2400" b="1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2400" b="1" dirty="0" smtClean="0"/>
              <a:t> </a:t>
            </a:r>
            <a:r>
              <a:rPr lang="en-US" altLang="en-US" sz="2900" b="1" dirty="0" smtClean="0">
                <a:solidFill>
                  <a:srgbClr val="0070C0"/>
                </a:solidFill>
              </a:rPr>
              <a:t>Summer 2017</a:t>
            </a:r>
            <a:endParaRPr lang="en-US" sz="2900" dirty="0">
              <a:solidFill>
                <a:srgbClr val="0070C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altLang="en-US" sz="1800" b="1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4000" b="1" dirty="0" smtClean="0">
                <a:solidFill>
                  <a:schemeClr val="tx1"/>
                </a:solidFill>
              </a:rPr>
              <a:t>Sam </a:t>
            </a:r>
            <a:r>
              <a:rPr lang="en-US" altLang="en-US" sz="4000" b="1" dirty="0" err="1" smtClean="0">
                <a:solidFill>
                  <a:schemeClr val="tx1"/>
                </a:solidFill>
              </a:rPr>
              <a:t>Behfarshad</a:t>
            </a:r>
            <a:endParaRPr lang="en-US" altLang="en-US" sz="40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altLang="en-US" sz="18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3400" b="1" dirty="0" err="1" smtClean="0">
                <a:solidFill>
                  <a:srgbClr val="00B050"/>
                </a:solidFill>
              </a:rPr>
              <a:t>Camosun</a:t>
            </a:r>
            <a:r>
              <a:rPr lang="en-US" altLang="en-US" sz="3400" b="1" dirty="0" smtClean="0">
                <a:solidFill>
                  <a:srgbClr val="00B050"/>
                </a:solidFill>
              </a:rPr>
              <a:t> College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altLang="en-US" sz="800" b="1" dirty="0" smtClean="0">
              <a:solidFill>
                <a:srgbClr val="C000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altLang="en-US" sz="1800" b="1" dirty="0" smtClean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en-US" altLang="en-US" sz="2900" b="1" dirty="0" smtClean="0">
                <a:solidFill>
                  <a:srgbClr val="C00000"/>
                </a:solidFill>
              </a:rPr>
              <a:t>June, </a:t>
            </a:r>
            <a:r>
              <a:rPr lang="en-US" altLang="en-US" sz="2900" b="1" dirty="0" smtClean="0">
                <a:solidFill>
                  <a:srgbClr val="C00000"/>
                </a:solidFill>
              </a:rPr>
              <a:t>12</a:t>
            </a:r>
            <a:r>
              <a:rPr lang="en-US" altLang="en-US" sz="2900" b="1" baseline="30000" dirty="0" smtClean="0">
                <a:solidFill>
                  <a:srgbClr val="C00000"/>
                </a:solidFill>
              </a:rPr>
              <a:t>th</a:t>
            </a:r>
            <a:r>
              <a:rPr lang="en-US" altLang="en-US" sz="2900" b="1" dirty="0" smtClean="0">
                <a:solidFill>
                  <a:srgbClr val="C00000"/>
                </a:solidFill>
              </a:rPr>
              <a:t> </a:t>
            </a:r>
            <a:r>
              <a:rPr lang="en-US" altLang="en-US" sz="2900" b="1" dirty="0" smtClean="0">
                <a:solidFill>
                  <a:srgbClr val="C00000"/>
                </a:solidFill>
              </a:rPr>
              <a:t>, 2017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C2F12-50F6-4306-84F8-4C03E3B6F8A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4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457200" y="1143000"/>
            <a:ext cx="85344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90513" indent="-290513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0" dirty="0"/>
              <a:t>1. The definition of the </a:t>
            </a:r>
            <a:r>
              <a:rPr lang="en-US" sz="2400" b="0" u="sng" dirty="0">
                <a:solidFill>
                  <a:srgbClr val="0000FA"/>
                </a:solidFill>
              </a:rPr>
              <a:t>Moment of Inertia for an area</a:t>
            </a:r>
            <a:r>
              <a:rPr lang="en-US" sz="2400" b="0" dirty="0">
                <a:solidFill>
                  <a:srgbClr val="0000FA"/>
                </a:solidFill>
              </a:rPr>
              <a:t> </a:t>
            </a:r>
            <a:r>
              <a:rPr lang="en-US" sz="2400" b="0" dirty="0"/>
              <a:t>involves an integral of the form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0" dirty="0">
                <a:sym typeface="Symbol" pitchFamily="18" charset="2"/>
              </a:rPr>
              <a:t>    A)  x </a:t>
            </a:r>
            <a:r>
              <a:rPr lang="en-US" sz="2400" b="0" dirty="0" err="1">
                <a:sym typeface="Symbol" pitchFamily="18" charset="2"/>
              </a:rPr>
              <a:t>dA.</a:t>
            </a:r>
            <a:r>
              <a:rPr lang="en-US" sz="2400" b="0" dirty="0">
                <a:sym typeface="Symbol" pitchFamily="18" charset="2"/>
              </a:rPr>
              <a:t>			B)   x</a:t>
            </a:r>
            <a:r>
              <a:rPr lang="en-US" sz="2400" b="0" baseline="30000" dirty="0">
                <a:sym typeface="Symbol" pitchFamily="18" charset="2"/>
              </a:rPr>
              <a:t>2</a:t>
            </a:r>
            <a:r>
              <a:rPr lang="en-US" sz="2400" b="0" dirty="0">
                <a:sym typeface="Symbol" pitchFamily="18" charset="2"/>
              </a:rPr>
              <a:t> </a:t>
            </a:r>
            <a:r>
              <a:rPr lang="en-US" sz="2400" b="0" dirty="0" err="1">
                <a:sym typeface="Symbol" pitchFamily="18" charset="2"/>
              </a:rPr>
              <a:t>dA.</a:t>
            </a:r>
            <a:endParaRPr lang="en-US" sz="2400" b="0" dirty="0">
              <a:sym typeface="Symbol" pitchFamily="18" charset="2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400" b="0" dirty="0">
                <a:sym typeface="Symbol" pitchFamily="18" charset="2"/>
              </a:rPr>
              <a:t>    C)  x</a:t>
            </a:r>
            <a:r>
              <a:rPr lang="en-US" sz="2400" b="0" baseline="30000" dirty="0">
                <a:sym typeface="Symbol" pitchFamily="18" charset="2"/>
              </a:rPr>
              <a:t>2</a:t>
            </a:r>
            <a:r>
              <a:rPr lang="en-US" sz="2400" b="0" dirty="0">
                <a:sym typeface="Symbol" pitchFamily="18" charset="2"/>
              </a:rPr>
              <a:t> dm.			D)   m </a:t>
            </a:r>
            <a:r>
              <a:rPr lang="en-US" sz="2400" b="0" dirty="0" err="1">
                <a:sym typeface="Symbol" pitchFamily="18" charset="2"/>
              </a:rPr>
              <a:t>dA.</a:t>
            </a:r>
            <a:endParaRPr lang="en-US" sz="2400" b="0" dirty="0"/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457200" y="3429000"/>
            <a:ext cx="807720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2425" indent="-352425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0" dirty="0"/>
              <a:t>2. Select </a:t>
            </a:r>
            <a:r>
              <a:rPr lang="en-US" sz="2400" b="0" dirty="0" smtClean="0"/>
              <a:t>the correct </a:t>
            </a:r>
            <a:r>
              <a:rPr lang="en-US" sz="2400" b="0" u="sng" dirty="0">
                <a:solidFill>
                  <a:srgbClr val="0000FA"/>
                </a:solidFill>
              </a:rPr>
              <a:t>SI units</a:t>
            </a:r>
            <a:r>
              <a:rPr lang="en-US" sz="2400" b="0" dirty="0">
                <a:solidFill>
                  <a:srgbClr val="0000FA"/>
                </a:solidFill>
              </a:rPr>
              <a:t> </a:t>
            </a:r>
            <a:r>
              <a:rPr lang="en-US" sz="2400" b="0" dirty="0"/>
              <a:t>for the Moment of Inertia for an area.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0" dirty="0"/>
              <a:t>    </a:t>
            </a:r>
            <a:r>
              <a:rPr lang="en-US" sz="2400" b="0" dirty="0">
                <a:sym typeface="Symbol" pitchFamily="18" charset="2"/>
              </a:rPr>
              <a:t>A)  m</a:t>
            </a:r>
            <a:r>
              <a:rPr lang="en-US" sz="2400" b="0" baseline="30000" dirty="0">
                <a:sym typeface="Symbol" pitchFamily="18" charset="2"/>
              </a:rPr>
              <a:t>3</a:t>
            </a:r>
            <a:endParaRPr lang="en-US" sz="2400" b="0" i="1" dirty="0"/>
          </a:p>
          <a:p>
            <a:pPr eaLnBrk="1" hangingPunct="1">
              <a:spcBef>
                <a:spcPct val="50000"/>
              </a:spcBef>
            </a:pPr>
            <a:r>
              <a:rPr lang="en-US" sz="2400" b="0" i="1" dirty="0"/>
              <a:t>    </a:t>
            </a:r>
            <a:r>
              <a:rPr lang="en-US" sz="2400" b="0" dirty="0"/>
              <a:t>B)  </a:t>
            </a:r>
            <a:r>
              <a:rPr lang="en-US" sz="2400" b="0" dirty="0">
                <a:sym typeface="Symbol" pitchFamily="18" charset="2"/>
              </a:rPr>
              <a:t>m</a:t>
            </a:r>
            <a:r>
              <a:rPr lang="en-US" sz="2400" b="0" baseline="30000" dirty="0">
                <a:sym typeface="Symbol" pitchFamily="18" charset="2"/>
              </a:rPr>
              <a:t>4</a:t>
            </a:r>
            <a:endParaRPr lang="en-US" sz="2400" b="0" dirty="0">
              <a:sym typeface="Symbol" pitchFamily="18" charset="2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400" b="0" dirty="0">
                <a:sym typeface="Symbol" pitchFamily="18" charset="2"/>
              </a:rPr>
              <a:t>    </a:t>
            </a:r>
            <a:r>
              <a:rPr lang="en-US" sz="2400" b="0" dirty="0"/>
              <a:t>C)  kg</a:t>
            </a:r>
            <a:r>
              <a:rPr lang="en-US" sz="2400" b="0" dirty="0">
                <a:cs typeface="Times New Roman" pitchFamily="18" charset="0"/>
                <a:sym typeface="Symbol" pitchFamily="18" charset="2"/>
              </a:rPr>
              <a:t>·</a:t>
            </a:r>
            <a:r>
              <a:rPr lang="en-US" sz="2400" b="0" dirty="0">
                <a:sym typeface="Symbol" pitchFamily="18" charset="2"/>
              </a:rPr>
              <a:t>m</a:t>
            </a:r>
            <a:r>
              <a:rPr lang="en-US" sz="2400" b="0" baseline="30000" dirty="0">
                <a:sym typeface="Symbol" pitchFamily="18" charset="2"/>
              </a:rPr>
              <a:t>2</a:t>
            </a:r>
            <a:r>
              <a:rPr lang="en-US" sz="2400" b="0" dirty="0">
                <a:sym typeface="Symbol" pitchFamily="18" charset="2"/>
              </a:rPr>
              <a:t> </a:t>
            </a:r>
            <a:endParaRPr lang="en-US" sz="2400" b="0" dirty="0"/>
          </a:p>
          <a:p>
            <a:pPr eaLnBrk="1" hangingPunct="1">
              <a:spcBef>
                <a:spcPct val="50000"/>
              </a:spcBef>
            </a:pPr>
            <a:r>
              <a:rPr lang="en-US" sz="2400" b="0" dirty="0"/>
              <a:t>    D)  kg</a:t>
            </a:r>
            <a:r>
              <a:rPr lang="en-US" sz="2400" b="0" dirty="0">
                <a:cs typeface="Times New Roman" pitchFamily="18" charset="0"/>
                <a:sym typeface="Symbol" pitchFamily="18" charset="2"/>
              </a:rPr>
              <a:t>·</a:t>
            </a:r>
            <a:r>
              <a:rPr lang="en-US" sz="2400" b="0" dirty="0">
                <a:sym typeface="Symbol" pitchFamily="18" charset="2"/>
              </a:rPr>
              <a:t>m</a:t>
            </a:r>
            <a:r>
              <a:rPr lang="en-US" sz="2400" b="0" baseline="30000" dirty="0">
                <a:sym typeface="Symbol" pitchFamily="18" charset="2"/>
              </a:rPr>
              <a:t>3</a:t>
            </a:r>
            <a:r>
              <a:rPr lang="en-US" sz="2400" b="0" dirty="0">
                <a:sym typeface="Symbol" pitchFamily="18" charset="2"/>
              </a:rPr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READING QUIZ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220119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utoUpdateAnimBg="0"/>
      <p:bldP spid="29700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33400" y="3649662"/>
            <a:ext cx="8001000" cy="2678113"/>
            <a:chOff x="336" y="2251"/>
            <a:chExt cx="5040" cy="1687"/>
          </a:xfrm>
        </p:grpSpPr>
        <p:sp>
          <p:nvSpPr>
            <p:cNvPr id="13321" name="Text Box 5"/>
            <p:cNvSpPr txBox="1">
              <a:spLocks noChangeArrowheads="1"/>
            </p:cNvSpPr>
            <p:nvPr/>
          </p:nvSpPr>
          <p:spPr bwMode="auto">
            <a:xfrm>
              <a:off x="336" y="2251"/>
              <a:ext cx="5040" cy="1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u="sng" dirty="0" smtClean="0">
                  <a:solidFill>
                    <a:srgbClr val="990033"/>
                  </a:solidFill>
                </a:rPr>
                <a:t>Solution:</a:t>
              </a:r>
              <a:endParaRPr lang="en-US" sz="2400" b="0" dirty="0">
                <a:solidFill>
                  <a:srgbClr val="990033"/>
                </a:solidFill>
              </a:endParaRPr>
            </a:p>
            <a:p>
              <a:pPr eaLnBrk="1" hangingPunct="1">
                <a:spcBef>
                  <a:spcPct val="50000"/>
                </a:spcBef>
              </a:pPr>
              <a:r>
                <a:rPr lang="en-US" sz="2400" b="0" dirty="0"/>
                <a:t>I</a:t>
              </a:r>
              <a:r>
                <a:rPr lang="en-US" sz="2400" b="0" baseline="-25000" dirty="0"/>
                <a:t>x</a:t>
              </a:r>
              <a:r>
                <a:rPr lang="en-US" sz="2400" b="0" dirty="0"/>
                <a:t>     =     </a:t>
              </a:r>
              <a:r>
                <a:rPr lang="en-US" sz="2400" b="0" dirty="0">
                  <a:sym typeface="Symbol" pitchFamily="18" charset="2"/>
                </a:rPr>
                <a:t> y</a:t>
              </a:r>
              <a:r>
                <a:rPr lang="en-US" sz="2400" b="0" baseline="30000" dirty="0">
                  <a:sym typeface="Symbol" pitchFamily="18" charset="2"/>
                </a:rPr>
                <a:t>2</a:t>
              </a:r>
              <a:r>
                <a:rPr lang="en-US" sz="2400" b="0" dirty="0">
                  <a:sym typeface="Symbol" pitchFamily="18" charset="2"/>
                </a:rPr>
                <a:t>  </a:t>
              </a:r>
              <a:r>
                <a:rPr lang="en-US" sz="2400" b="0" dirty="0" err="1">
                  <a:sym typeface="Symbol" pitchFamily="18" charset="2"/>
                </a:rPr>
                <a:t>dA</a:t>
              </a:r>
              <a:endParaRPr lang="en-US" sz="2400" b="0" dirty="0">
                <a:sym typeface="Symbol" pitchFamily="18" charset="2"/>
              </a:endParaRPr>
            </a:p>
            <a:p>
              <a:pPr eaLnBrk="1" hangingPunct="1">
                <a:spcBef>
                  <a:spcPct val="50000"/>
                </a:spcBef>
              </a:pPr>
              <a:r>
                <a:rPr lang="en-US" sz="2400" b="0" dirty="0" err="1">
                  <a:sym typeface="Symbol" pitchFamily="18" charset="2"/>
                </a:rPr>
                <a:t>dA</a:t>
              </a:r>
              <a:r>
                <a:rPr lang="en-US" sz="2400" b="0" dirty="0">
                  <a:sym typeface="Symbol" pitchFamily="18" charset="2"/>
                </a:rPr>
                <a:t>   =    </a:t>
              </a:r>
              <a:r>
                <a:rPr lang="en-US" sz="2400" b="0" dirty="0" smtClean="0">
                  <a:sym typeface="Symbol" pitchFamily="18" charset="2"/>
                </a:rPr>
                <a:t>(1  </a:t>
              </a:r>
              <a:r>
                <a:rPr lang="en-US" sz="2400" dirty="0">
                  <a:cs typeface="Times New Roman" pitchFamily="18" charset="0"/>
                </a:rPr>
                <a:t>–</a:t>
              </a:r>
              <a:r>
                <a:rPr lang="en-US" sz="2400" dirty="0">
                  <a:solidFill>
                    <a:srgbClr val="00FF00"/>
                  </a:solidFill>
                  <a:cs typeface="Times New Roman" pitchFamily="18" charset="0"/>
                </a:rPr>
                <a:t>  </a:t>
              </a:r>
              <a:r>
                <a:rPr lang="en-US" sz="2400" b="0" dirty="0">
                  <a:cs typeface="Times New Roman" pitchFamily="18" charset="0"/>
                </a:rPr>
                <a:t>x) </a:t>
              </a:r>
              <a:r>
                <a:rPr lang="en-US" sz="2400" b="0" dirty="0" err="1">
                  <a:cs typeface="Times New Roman" pitchFamily="18" charset="0"/>
                </a:rPr>
                <a:t>dy</a:t>
              </a:r>
              <a:r>
                <a:rPr lang="en-US" sz="2400" b="0" dirty="0">
                  <a:cs typeface="Times New Roman" pitchFamily="18" charset="0"/>
                </a:rPr>
                <a:t>   =    </a:t>
              </a:r>
              <a:r>
                <a:rPr lang="en-US" sz="2400" b="0" dirty="0" smtClean="0">
                  <a:cs typeface="Times New Roman" pitchFamily="18" charset="0"/>
                </a:rPr>
                <a:t>(1  </a:t>
              </a:r>
              <a:r>
                <a:rPr lang="en-US" sz="2400" dirty="0">
                  <a:cs typeface="Times New Roman" pitchFamily="18" charset="0"/>
                </a:rPr>
                <a:t>–  </a:t>
              </a:r>
              <a:r>
                <a:rPr lang="en-US" sz="2400" b="0" dirty="0" smtClean="0">
                  <a:cs typeface="Times New Roman" pitchFamily="18" charset="0"/>
                </a:rPr>
                <a:t>y</a:t>
              </a:r>
              <a:r>
                <a:rPr lang="en-US" sz="2400" b="0" baseline="30000" dirty="0">
                  <a:cs typeface="Times New Roman" pitchFamily="18" charset="0"/>
                </a:rPr>
                <a:t>3</a:t>
              </a:r>
              <a:r>
                <a:rPr lang="en-US" sz="2400" b="0" baseline="30000" dirty="0" smtClean="0">
                  <a:cs typeface="Times New Roman" pitchFamily="18" charset="0"/>
                </a:rPr>
                <a:t>/2</a:t>
              </a:r>
              <a:r>
                <a:rPr lang="en-US" sz="2400" b="0" dirty="0" smtClean="0">
                  <a:cs typeface="Times New Roman" pitchFamily="18" charset="0"/>
                </a:rPr>
                <a:t>)  </a:t>
              </a:r>
              <a:r>
                <a:rPr lang="en-US" sz="2400" b="0" dirty="0" err="1">
                  <a:cs typeface="Times New Roman" pitchFamily="18" charset="0"/>
                </a:rPr>
                <a:t>dy</a:t>
              </a:r>
              <a:endParaRPr lang="en-US" sz="2400" b="0" dirty="0">
                <a:cs typeface="Times New Roman" pitchFamily="18" charset="0"/>
              </a:endParaRPr>
            </a:p>
            <a:p>
              <a:pPr eaLnBrk="1" hangingPunct="1">
                <a:spcBef>
                  <a:spcPct val="50000"/>
                </a:spcBef>
              </a:pPr>
              <a:r>
                <a:rPr lang="en-US" sz="2400" b="0" dirty="0">
                  <a:cs typeface="Times New Roman" pitchFamily="18" charset="0"/>
                </a:rPr>
                <a:t>I</a:t>
              </a:r>
              <a:r>
                <a:rPr lang="en-US" sz="2400" b="0" baseline="-25000" dirty="0">
                  <a:cs typeface="Times New Roman" pitchFamily="18" charset="0"/>
                </a:rPr>
                <a:t>x</a:t>
              </a:r>
              <a:r>
                <a:rPr lang="en-US" sz="2400" b="0" dirty="0">
                  <a:cs typeface="Times New Roman" pitchFamily="18" charset="0"/>
                </a:rPr>
                <a:t>     =    </a:t>
              </a:r>
              <a:r>
                <a:rPr lang="en-US" sz="2400" b="0" baseline="-25000" dirty="0" smtClean="0">
                  <a:cs typeface="Times New Roman" pitchFamily="18" charset="0"/>
                </a:rPr>
                <a:t>0</a:t>
              </a:r>
              <a:r>
                <a:rPr lang="en-US" sz="2400" b="0" dirty="0" smtClean="0">
                  <a:sym typeface="Symbol" pitchFamily="18" charset="2"/>
                </a:rPr>
                <a:t> </a:t>
              </a:r>
              <a:r>
                <a:rPr lang="en-US" sz="2400" b="0" dirty="0">
                  <a:sym typeface="Symbol" pitchFamily="18" charset="2"/>
                </a:rPr>
                <a:t>y</a:t>
              </a:r>
              <a:r>
                <a:rPr lang="en-US" sz="2400" b="0" baseline="30000" dirty="0">
                  <a:sym typeface="Symbol" pitchFamily="18" charset="2"/>
                </a:rPr>
                <a:t>2</a:t>
              </a:r>
              <a:r>
                <a:rPr lang="en-US" sz="2400" b="0" dirty="0">
                  <a:sym typeface="Symbol" pitchFamily="18" charset="2"/>
                </a:rPr>
                <a:t>  </a:t>
              </a:r>
              <a:r>
                <a:rPr lang="en-US" sz="2400" b="0" dirty="0" smtClean="0">
                  <a:sym typeface="Symbol" pitchFamily="18" charset="2"/>
                </a:rPr>
                <a:t>(1  </a:t>
              </a:r>
              <a:r>
                <a:rPr lang="en-US" sz="2400" dirty="0">
                  <a:cs typeface="Times New Roman" pitchFamily="18" charset="0"/>
                </a:rPr>
                <a:t>–  </a:t>
              </a:r>
              <a:r>
                <a:rPr lang="en-US" sz="2400" b="0" dirty="0">
                  <a:cs typeface="Times New Roman" pitchFamily="18" charset="0"/>
                </a:rPr>
                <a:t>y</a:t>
              </a:r>
              <a:r>
                <a:rPr lang="en-US" sz="2400" b="0" baseline="30000" dirty="0">
                  <a:cs typeface="Times New Roman" pitchFamily="18" charset="0"/>
                </a:rPr>
                <a:t>3/2</a:t>
              </a:r>
              <a:r>
                <a:rPr lang="en-US" sz="2400" b="0" dirty="0" smtClean="0">
                  <a:cs typeface="Times New Roman" pitchFamily="18" charset="0"/>
                </a:rPr>
                <a:t>)  </a:t>
              </a:r>
              <a:r>
                <a:rPr lang="en-US" sz="2400" b="0" dirty="0" err="1">
                  <a:cs typeface="Times New Roman" pitchFamily="18" charset="0"/>
                </a:rPr>
                <a:t>dy</a:t>
              </a:r>
              <a:endParaRPr lang="en-US" sz="2400" b="0" dirty="0">
                <a:cs typeface="Times New Roman" pitchFamily="18" charset="0"/>
              </a:endParaRPr>
            </a:p>
            <a:p>
              <a:pPr eaLnBrk="1" hangingPunct="1">
                <a:spcBef>
                  <a:spcPct val="50000"/>
                </a:spcBef>
              </a:pPr>
              <a:r>
                <a:rPr lang="en-US" sz="2400" b="0" dirty="0">
                  <a:cs typeface="Times New Roman" pitchFamily="18" charset="0"/>
                </a:rPr>
                <a:t>        =  [ </a:t>
              </a:r>
              <a:r>
                <a:rPr lang="en-US" sz="2400" b="0" dirty="0" smtClean="0">
                  <a:cs typeface="Times New Roman" pitchFamily="18" charset="0"/>
                </a:rPr>
                <a:t>(1/3</a:t>
              </a:r>
              <a:r>
                <a:rPr lang="en-US" sz="2400" b="0" dirty="0">
                  <a:cs typeface="Times New Roman" pitchFamily="18" charset="0"/>
                </a:rPr>
                <a:t>) y</a:t>
              </a:r>
              <a:r>
                <a:rPr lang="en-US" sz="2400" b="0" baseline="30000" dirty="0">
                  <a:cs typeface="Times New Roman" pitchFamily="18" charset="0"/>
                </a:rPr>
                <a:t>3</a:t>
              </a:r>
              <a:r>
                <a:rPr lang="en-US" sz="2400" b="0" dirty="0">
                  <a:cs typeface="Times New Roman" pitchFamily="18" charset="0"/>
                </a:rPr>
                <a:t>  </a:t>
              </a:r>
              <a:r>
                <a:rPr lang="en-US" sz="2400" dirty="0">
                  <a:cs typeface="Times New Roman" pitchFamily="18" charset="0"/>
                </a:rPr>
                <a:t>–</a:t>
              </a:r>
              <a:r>
                <a:rPr lang="en-US" sz="2400" b="0" dirty="0">
                  <a:cs typeface="Times New Roman" pitchFamily="18" charset="0"/>
                </a:rPr>
                <a:t>   </a:t>
              </a:r>
              <a:r>
                <a:rPr lang="en-US" sz="2400" b="0" dirty="0" smtClean="0">
                  <a:cs typeface="Times New Roman" pitchFamily="18" charset="0"/>
                </a:rPr>
                <a:t>(2/9)  y</a:t>
              </a:r>
              <a:r>
                <a:rPr lang="en-US" sz="2400" b="0" baseline="30000" dirty="0">
                  <a:cs typeface="Times New Roman" pitchFamily="18" charset="0"/>
                </a:rPr>
                <a:t>9</a:t>
              </a:r>
              <a:r>
                <a:rPr lang="en-US" sz="2400" b="0" baseline="30000" dirty="0" smtClean="0">
                  <a:cs typeface="Times New Roman" pitchFamily="18" charset="0"/>
                </a:rPr>
                <a:t>/2</a:t>
              </a:r>
              <a:r>
                <a:rPr lang="en-US" sz="2400" b="0" dirty="0" smtClean="0">
                  <a:cs typeface="Times New Roman" pitchFamily="18" charset="0"/>
                </a:rPr>
                <a:t> </a:t>
              </a:r>
              <a:r>
                <a:rPr lang="en-US" sz="2400" b="0" dirty="0">
                  <a:cs typeface="Times New Roman" pitchFamily="18" charset="0"/>
                </a:rPr>
                <a:t>] </a:t>
              </a:r>
              <a:r>
                <a:rPr lang="en-US" sz="2400" b="0" baseline="-25000" dirty="0">
                  <a:cs typeface="Times New Roman" pitchFamily="18" charset="0"/>
                </a:rPr>
                <a:t>0</a:t>
              </a:r>
              <a:r>
                <a:rPr lang="en-US" sz="2400" b="0" dirty="0">
                  <a:cs typeface="Times New Roman" pitchFamily="18" charset="0"/>
                </a:rPr>
                <a:t>   =    </a:t>
              </a:r>
              <a:r>
                <a:rPr lang="en-US" sz="2400" b="0" u="sng" dirty="0" smtClean="0">
                  <a:solidFill>
                    <a:srgbClr val="0000FA"/>
                  </a:solidFill>
                  <a:cs typeface="Times New Roman" pitchFamily="18" charset="0"/>
                </a:rPr>
                <a:t>0.111 </a:t>
              </a:r>
              <a:r>
                <a:rPr lang="en-US" sz="2400" b="0" u="sng" dirty="0">
                  <a:solidFill>
                    <a:srgbClr val="0000FA"/>
                  </a:solidFill>
                  <a:cs typeface="Times New Roman" pitchFamily="18" charset="0"/>
                </a:rPr>
                <a:t>m</a:t>
              </a:r>
              <a:r>
                <a:rPr lang="en-US" sz="2400" b="0" u="sng" baseline="30000" dirty="0">
                  <a:solidFill>
                    <a:srgbClr val="0000FA"/>
                  </a:solidFill>
                  <a:cs typeface="Times New Roman" pitchFamily="18" charset="0"/>
                </a:rPr>
                <a:t>4</a:t>
              </a:r>
              <a:endParaRPr lang="en-US" sz="2400" u="sng" dirty="0">
                <a:solidFill>
                  <a:srgbClr val="0000FA"/>
                </a:solidFill>
                <a:cs typeface="Times New Roman" pitchFamily="18" charset="0"/>
              </a:endParaRPr>
            </a:p>
          </p:txBody>
        </p:sp>
        <p:sp>
          <p:nvSpPr>
            <p:cNvPr id="13322" name="Text Box 6"/>
            <p:cNvSpPr txBox="1">
              <a:spLocks noChangeArrowheads="1"/>
            </p:cNvSpPr>
            <p:nvPr/>
          </p:nvSpPr>
          <p:spPr bwMode="auto">
            <a:xfrm>
              <a:off x="1145" y="3217"/>
              <a:ext cx="19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1600" b="0" dirty="0"/>
                <a:t>1</a:t>
              </a:r>
            </a:p>
          </p:txBody>
        </p:sp>
        <p:sp>
          <p:nvSpPr>
            <p:cNvPr id="13323" name="Text Box 7"/>
            <p:cNvSpPr txBox="1">
              <a:spLocks noChangeArrowheads="1"/>
            </p:cNvSpPr>
            <p:nvPr/>
          </p:nvSpPr>
          <p:spPr bwMode="auto">
            <a:xfrm>
              <a:off x="2825" y="3594"/>
              <a:ext cx="19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1600" b="0" dirty="0"/>
                <a:t>1</a:t>
              </a:r>
            </a:p>
          </p:txBody>
        </p:sp>
      </p:grpSp>
      <p:sp>
        <p:nvSpPr>
          <p:cNvPr id="13319" name="Text Box 3"/>
          <p:cNvSpPr txBox="1">
            <a:spLocks noChangeArrowheads="1"/>
          </p:cNvSpPr>
          <p:nvPr/>
        </p:nvSpPr>
        <p:spPr bwMode="auto">
          <a:xfrm>
            <a:off x="3733800" y="1066800"/>
            <a:ext cx="48768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973138" indent="-973138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>
                <a:solidFill>
                  <a:srgbClr val="990033"/>
                </a:solidFill>
              </a:rPr>
              <a:t>Given:</a:t>
            </a:r>
            <a:r>
              <a:rPr lang="en-US" sz="2400" b="0" dirty="0">
                <a:solidFill>
                  <a:srgbClr val="990033"/>
                </a:solidFill>
              </a:rPr>
              <a:t> </a:t>
            </a:r>
            <a:r>
              <a:rPr lang="en-US" sz="2400" b="0" dirty="0"/>
              <a:t>The shaded area shown in the  figure.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dirty="0">
                <a:solidFill>
                  <a:srgbClr val="990033"/>
                </a:solidFill>
              </a:rPr>
              <a:t>Find:</a:t>
            </a:r>
            <a:r>
              <a:rPr lang="en-US" sz="2400" b="0" dirty="0">
                <a:solidFill>
                  <a:srgbClr val="990033"/>
                </a:solidFill>
              </a:rPr>
              <a:t>   </a:t>
            </a:r>
            <a:r>
              <a:rPr lang="en-US" sz="2400" b="0" dirty="0"/>
              <a:t>The </a:t>
            </a:r>
            <a:r>
              <a:rPr lang="en-US" sz="2400" b="0" dirty="0" err="1"/>
              <a:t>MoI</a:t>
            </a:r>
            <a:r>
              <a:rPr lang="en-US" sz="2400" b="0" dirty="0"/>
              <a:t> of the area about the    x- and y-axes.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u="sng" dirty="0">
                <a:solidFill>
                  <a:srgbClr val="990033"/>
                </a:solidFill>
              </a:rPr>
              <a:t>Plan</a:t>
            </a:r>
            <a:r>
              <a:rPr lang="en-US" sz="2400" dirty="0">
                <a:solidFill>
                  <a:srgbClr val="990033"/>
                </a:solidFill>
              </a:rPr>
              <a:t>:</a:t>
            </a:r>
            <a:r>
              <a:rPr lang="en-US" sz="2400" b="0" dirty="0">
                <a:solidFill>
                  <a:srgbClr val="990033"/>
                </a:solidFill>
              </a:rPr>
              <a:t>    </a:t>
            </a:r>
            <a:r>
              <a:rPr lang="en-US" sz="2400" b="0" dirty="0"/>
              <a:t>Follow the steps given earlier.</a:t>
            </a:r>
            <a:endParaRPr lang="en-US" sz="2400" u="sng" dirty="0"/>
          </a:p>
        </p:txBody>
      </p:sp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EXAMPLE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1066800"/>
            <a:ext cx="2667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1253182" y="2209608"/>
            <a:ext cx="1390168" cy="560153"/>
            <a:chOff x="1253182" y="2209608"/>
            <a:chExt cx="1390168" cy="560153"/>
          </a:xfrm>
        </p:grpSpPr>
        <p:sp>
          <p:nvSpPr>
            <p:cNvPr id="5" name="Rectangle 4"/>
            <p:cNvSpPr/>
            <p:nvPr/>
          </p:nvSpPr>
          <p:spPr>
            <a:xfrm>
              <a:off x="1500350" y="2296510"/>
              <a:ext cx="1143000" cy="2286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rgbClr val="0000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253182" y="2209608"/>
              <a:ext cx="579005" cy="5601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b="0" dirty="0" smtClean="0">
                  <a:solidFill>
                    <a:srgbClr val="0000FA"/>
                  </a:solidFill>
                  <a:sym typeface="Symbol"/>
                </a:rPr>
                <a:t></a:t>
              </a:r>
              <a:r>
                <a:rPr lang="en-US" b="0" dirty="0" smtClean="0">
                  <a:solidFill>
                    <a:srgbClr val="0000FA"/>
                  </a:solidFill>
                  <a:sym typeface="Symbol"/>
                </a:rPr>
                <a:t> </a:t>
              </a:r>
              <a:br>
                <a:rPr lang="en-US" b="0" dirty="0" smtClean="0">
                  <a:solidFill>
                    <a:srgbClr val="0000FA"/>
                  </a:solidFill>
                  <a:sym typeface="Symbol"/>
                </a:rPr>
              </a:br>
              <a:r>
                <a:rPr lang="en-US" sz="1600" b="0" dirty="0" smtClean="0">
                  <a:solidFill>
                    <a:srgbClr val="0000FA"/>
                  </a:solidFill>
                  <a:sym typeface="Symbol"/>
                </a:rPr>
                <a:t>(</a:t>
              </a:r>
              <a:r>
                <a:rPr lang="en-US" sz="1600" b="0" dirty="0" err="1" smtClean="0">
                  <a:solidFill>
                    <a:srgbClr val="0000FA"/>
                  </a:solidFill>
                  <a:sym typeface="Symbol"/>
                </a:rPr>
                <a:t>x,y</a:t>
              </a:r>
              <a:r>
                <a:rPr lang="en-US" sz="1600" b="0" dirty="0" smtClean="0">
                  <a:solidFill>
                    <a:srgbClr val="0000FA"/>
                  </a:solidFill>
                  <a:sym typeface="Symbol"/>
                </a:rPr>
                <a:t>)</a:t>
              </a:r>
              <a:endParaRPr lang="en-US" sz="1600" b="0" dirty="0">
                <a:solidFill>
                  <a:srgbClr val="0000FA"/>
                </a:solidFill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kern="1200" dirty="0" smtClean="0">
                <a:solidFill>
                  <a:srgbClr val="000096"/>
                </a:solidFill>
                <a:effectLst/>
                <a:ea typeface="+mn-ea"/>
                <a:cs typeface="+mn-cs"/>
              </a:rPr>
              <a:t>EXAMPLE (continued)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grpSp>
        <p:nvGrpSpPr>
          <p:cNvPr id="22" name="Group 27"/>
          <p:cNvGrpSpPr>
            <a:grpSpLocks/>
          </p:cNvGrpSpPr>
          <p:nvPr/>
        </p:nvGrpSpPr>
        <p:grpSpPr bwMode="auto">
          <a:xfrm>
            <a:off x="3733800" y="1219200"/>
            <a:ext cx="4419600" cy="2678113"/>
            <a:chOff x="4267200" y="1523999"/>
            <a:chExt cx="4419600" cy="2677656"/>
          </a:xfrm>
        </p:grpSpPr>
        <p:sp>
          <p:nvSpPr>
            <p:cNvPr id="24" name="Text Box 3"/>
            <p:cNvSpPr txBox="1">
              <a:spLocks noChangeArrowheads="1"/>
            </p:cNvSpPr>
            <p:nvPr/>
          </p:nvSpPr>
          <p:spPr bwMode="auto">
            <a:xfrm>
              <a:off x="4267200" y="1523999"/>
              <a:ext cx="4419600" cy="2677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b="0" dirty="0" err="1"/>
                <a:t>I</a:t>
              </a:r>
              <a:r>
                <a:rPr lang="en-US" sz="2400" b="0" baseline="-25000" dirty="0" err="1"/>
                <a:t>y</a:t>
              </a:r>
              <a:r>
                <a:rPr lang="en-US" sz="2400" b="0" baseline="-25000" dirty="0"/>
                <a:t> </a:t>
              </a:r>
              <a:r>
                <a:rPr lang="en-US" sz="2400" b="0" dirty="0"/>
                <a:t>    =    </a:t>
              </a:r>
              <a:r>
                <a:rPr lang="en-US" sz="2400" b="0" dirty="0">
                  <a:sym typeface="Symbol" pitchFamily="18" charset="2"/>
                </a:rPr>
                <a:t> x</a:t>
              </a:r>
              <a:r>
                <a:rPr lang="en-US" sz="2400" b="0" baseline="30000" dirty="0">
                  <a:sym typeface="Symbol" pitchFamily="18" charset="2"/>
                </a:rPr>
                <a:t>2</a:t>
              </a:r>
              <a:r>
                <a:rPr lang="en-US" sz="2400" b="0" dirty="0">
                  <a:sym typeface="Symbol" pitchFamily="18" charset="2"/>
                </a:rPr>
                <a:t>  </a:t>
              </a:r>
              <a:r>
                <a:rPr lang="en-US" sz="2400" b="0" dirty="0" err="1">
                  <a:sym typeface="Symbol" pitchFamily="18" charset="2"/>
                </a:rPr>
                <a:t>dA</a:t>
              </a:r>
              <a:r>
                <a:rPr lang="en-US" sz="2400" b="0" dirty="0">
                  <a:sym typeface="Symbol" pitchFamily="18" charset="2"/>
                </a:rPr>
                <a:t>    =     x</a:t>
              </a:r>
              <a:r>
                <a:rPr lang="en-US" sz="2400" b="0" baseline="30000" dirty="0">
                  <a:sym typeface="Symbol" pitchFamily="18" charset="2"/>
                </a:rPr>
                <a:t>2</a:t>
              </a:r>
              <a:r>
                <a:rPr lang="en-US" sz="2400" b="0" dirty="0">
                  <a:sym typeface="Symbol" pitchFamily="18" charset="2"/>
                </a:rPr>
                <a:t>  y  dx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 sz="2400" b="0" dirty="0">
                  <a:sym typeface="Symbol" pitchFamily="18" charset="2"/>
                </a:rPr>
                <a:t>       =     </a:t>
              </a:r>
              <a:r>
                <a:rPr lang="en-US" sz="2400" b="0" dirty="0" smtClean="0">
                  <a:sym typeface="Symbol" pitchFamily="18" charset="2"/>
                </a:rPr>
                <a:t>x</a:t>
              </a:r>
              <a:r>
                <a:rPr lang="en-US" sz="2400" b="0" baseline="30000" dirty="0" smtClean="0">
                  <a:sym typeface="Symbol" pitchFamily="18" charset="2"/>
                </a:rPr>
                <a:t>2</a:t>
              </a:r>
              <a:r>
                <a:rPr lang="en-US" sz="2400" b="0" dirty="0" smtClean="0">
                  <a:sym typeface="Symbol" pitchFamily="18" charset="2"/>
                </a:rPr>
                <a:t> </a:t>
              </a:r>
              <a:r>
                <a:rPr lang="en-US" sz="2400" b="0" dirty="0">
                  <a:sym typeface="Symbol" pitchFamily="18" charset="2"/>
                </a:rPr>
                <a:t>(</a:t>
              </a:r>
              <a:r>
                <a:rPr lang="en-US" sz="2400" b="0" dirty="0" smtClean="0">
                  <a:sym typeface="Symbol" pitchFamily="18" charset="2"/>
                </a:rPr>
                <a:t>x</a:t>
              </a:r>
              <a:r>
                <a:rPr lang="en-US" sz="2400" b="0" baseline="30000" dirty="0" smtClean="0">
                  <a:sym typeface="Symbol" pitchFamily="18" charset="2"/>
                </a:rPr>
                <a:t>2/3</a:t>
              </a:r>
              <a:r>
                <a:rPr lang="en-US" sz="2400" b="0" dirty="0" smtClean="0">
                  <a:sym typeface="Symbol" pitchFamily="18" charset="2"/>
                </a:rPr>
                <a:t>) </a:t>
              </a:r>
              <a:r>
                <a:rPr lang="en-US" sz="2400" b="0" dirty="0">
                  <a:sym typeface="Symbol" pitchFamily="18" charset="2"/>
                </a:rPr>
                <a:t>dx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 sz="2400" b="0" dirty="0">
                  <a:sym typeface="Symbol" pitchFamily="18" charset="2"/>
                </a:rPr>
                <a:t>       =    </a:t>
              </a:r>
              <a:r>
                <a:rPr lang="en-US" sz="2400" b="0" baseline="-25000" dirty="0" smtClean="0">
                  <a:sym typeface="Symbol" pitchFamily="18" charset="2"/>
                </a:rPr>
                <a:t>0 </a:t>
              </a:r>
              <a:r>
                <a:rPr lang="en-US" sz="2400" b="0" dirty="0">
                  <a:sym typeface="Symbol" pitchFamily="18" charset="2"/>
                </a:rPr>
                <a:t>  </a:t>
              </a:r>
              <a:r>
                <a:rPr lang="en-US" sz="2400" b="0" dirty="0" smtClean="0">
                  <a:sym typeface="Symbol" pitchFamily="18" charset="2"/>
                </a:rPr>
                <a:t>x</a:t>
              </a:r>
              <a:r>
                <a:rPr lang="en-US" sz="2400" b="0" baseline="30000" dirty="0" smtClean="0">
                  <a:sym typeface="Symbol" pitchFamily="18" charset="2"/>
                </a:rPr>
                <a:t>8/3</a:t>
              </a:r>
              <a:r>
                <a:rPr lang="en-US" sz="2400" b="0" dirty="0" smtClean="0">
                  <a:sym typeface="Symbol" pitchFamily="18" charset="2"/>
                </a:rPr>
                <a:t>  </a:t>
              </a:r>
              <a:r>
                <a:rPr lang="en-US" sz="2400" b="0" dirty="0">
                  <a:sym typeface="Symbol" pitchFamily="18" charset="2"/>
                </a:rPr>
                <a:t>dx 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 sz="2400" b="0" dirty="0">
                  <a:sym typeface="Symbol" pitchFamily="18" charset="2"/>
                </a:rPr>
                <a:t>       =  [ </a:t>
              </a:r>
              <a:r>
                <a:rPr lang="en-US" sz="2400" b="0" dirty="0" smtClean="0">
                  <a:sym typeface="Symbol" pitchFamily="18" charset="2"/>
                </a:rPr>
                <a:t>(3/11) x</a:t>
              </a:r>
              <a:r>
                <a:rPr lang="en-US" sz="2400" b="0" baseline="30000" dirty="0" smtClean="0">
                  <a:sym typeface="Symbol" pitchFamily="18" charset="2"/>
                </a:rPr>
                <a:t>11/3</a:t>
              </a:r>
              <a:r>
                <a:rPr lang="en-US" sz="2400" b="0" dirty="0" smtClean="0">
                  <a:sym typeface="Symbol" pitchFamily="18" charset="2"/>
                </a:rPr>
                <a:t> </a:t>
              </a:r>
              <a:r>
                <a:rPr lang="en-US" sz="2400" b="0" dirty="0">
                  <a:sym typeface="Symbol" pitchFamily="18" charset="2"/>
                </a:rPr>
                <a:t>]</a:t>
              </a:r>
              <a:r>
                <a:rPr lang="en-US" sz="2400" b="0" baseline="-25000" dirty="0">
                  <a:sym typeface="Symbol" pitchFamily="18" charset="2"/>
                </a:rPr>
                <a:t>0</a:t>
              </a:r>
              <a:endParaRPr lang="en-US" sz="2400" b="0" dirty="0">
                <a:sym typeface="Symbol" pitchFamily="18" charset="2"/>
              </a:endParaRPr>
            </a:p>
            <a:p>
              <a:pPr eaLnBrk="1" hangingPunct="1">
                <a:spcBef>
                  <a:spcPct val="50000"/>
                </a:spcBef>
              </a:pPr>
              <a:r>
                <a:rPr lang="en-US" sz="2400" b="0" dirty="0">
                  <a:sym typeface="Symbol" pitchFamily="18" charset="2"/>
                </a:rPr>
                <a:t>       =    </a:t>
              </a:r>
              <a:r>
                <a:rPr lang="en-US" sz="2400" b="0" u="sng" dirty="0" smtClean="0">
                  <a:solidFill>
                    <a:srgbClr val="0000FA"/>
                  </a:solidFill>
                  <a:sym typeface="Symbol" pitchFamily="18" charset="2"/>
                </a:rPr>
                <a:t>0.273  </a:t>
              </a:r>
              <a:r>
                <a:rPr lang="en-US" sz="2400" b="0" u="sng" dirty="0">
                  <a:solidFill>
                    <a:srgbClr val="0000FA"/>
                  </a:solidFill>
                  <a:sym typeface="Symbol" pitchFamily="18" charset="2"/>
                </a:rPr>
                <a:t>m </a:t>
              </a:r>
              <a:r>
                <a:rPr lang="en-US" sz="2400" b="0" u="sng" baseline="30000" dirty="0">
                  <a:solidFill>
                    <a:srgbClr val="0000FA"/>
                  </a:solidFill>
                  <a:sym typeface="Symbol" pitchFamily="18" charset="2"/>
                </a:rPr>
                <a:t>4</a:t>
              </a:r>
              <a:endParaRPr lang="en-US" sz="2400" b="0" u="sng" dirty="0">
                <a:solidFill>
                  <a:srgbClr val="0000FA"/>
                </a:solidFill>
                <a:sym typeface="Symbol" pitchFamily="18" charset="2"/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5544671" y="2492178"/>
              <a:ext cx="269626" cy="400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000" b="0" baseline="30000" dirty="0">
                  <a:sym typeface="Symbol" pitchFamily="18" charset="2"/>
                </a:rPr>
                <a:t>1</a:t>
              </a:r>
              <a:endParaRPr lang="en-US" dirty="0"/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6799729" y="3118153"/>
              <a:ext cx="269626" cy="400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000" b="0" baseline="30000" dirty="0">
                  <a:sym typeface="Symbol" pitchFamily="18" charset="2"/>
                </a:rPr>
                <a:t>1</a:t>
              </a:r>
              <a:endParaRPr lang="en-US" dirty="0"/>
            </a:p>
          </p:txBody>
        </p:sp>
      </p:grp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912" y="1093944"/>
            <a:ext cx="2667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1698026" y="2227537"/>
            <a:ext cx="968973" cy="814625"/>
            <a:chOff x="1698026" y="2227537"/>
            <a:chExt cx="968973" cy="814625"/>
          </a:xfrm>
        </p:grpSpPr>
        <p:sp>
          <p:nvSpPr>
            <p:cNvPr id="2" name="Rectangle 1"/>
            <p:cNvSpPr/>
            <p:nvPr/>
          </p:nvSpPr>
          <p:spPr>
            <a:xfrm>
              <a:off x="1755230" y="2362200"/>
              <a:ext cx="152400" cy="67996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rgbClr val="0000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FA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698026" y="2227537"/>
              <a:ext cx="968973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800" b="0" dirty="0" smtClean="0">
                  <a:solidFill>
                    <a:srgbClr val="0000FA"/>
                  </a:solidFill>
                  <a:sym typeface="Symbol"/>
                </a:rPr>
                <a:t> (</a:t>
              </a:r>
              <a:r>
                <a:rPr lang="en-US" sz="1800" b="0" dirty="0" err="1" smtClean="0">
                  <a:solidFill>
                    <a:srgbClr val="0000FA"/>
                  </a:solidFill>
                  <a:sym typeface="Symbol"/>
                </a:rPr>
                <a:t>x,y</a:t>
              </a:r>
              <a:r>
                <a:rPr lang="en-US" sz="1800" b="0" dirty="0" smtClean="0">
                  <a:solidFill>
                    <a:srgbClr val="0000FA"/>
                  </a:solidFill>
                  <a:sym typeface="Symbol"/>
                </a:rPr>
                <a:t>)</a:t>
              </a:r>
              <a:endParaRPr lang="en-US" sz="1800" b="0" dirty="0">
                <a:solidFill>
                  <a:srgbClr val="0000FA"/>
                </a:solidFill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36475" y="4193780"/>
            <a:ext cx="7788276" cy="1354217"/>
            <a:chOff x="736475" y="4193780"/>
            <a:chExt cx="7788276" cy="1354217"/>
          </a:xfrm>
        </p:grpSpPr>
        <p:sp>
          <p:nvSpPr>
            <p:cNvPr id="29" name="Text Box 15"/>
            <p:cNvSpPr txBox="1">
              <a:spLocks noChangeArrowheads="1"/>
            </p:cNvSpPr>
            <p:nvPr/>
          </p:nvSpPr>
          <p:spPr bwMode="auto">
            <a:xfrm>
              <a:off x="736475" y="4193780"/>
              <a:ext cx="7788276" cy="1354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altLang="en-US" sz="2400" b="0" dirty="0"/>
                <a:t>In the above example, </a:t>
              </a:r>
              <a:r>
                <a:rPr lang="en-US" altLang="en-US" sz="2400" b="0" dirty="0" smtClean="0">
                  <a:cs typeface="Times New Roman" pitchFamily="18" charset="0"/>
                </a:rPr>
                <a:t>I</a:t>
              </a:r>
              <a:r>
                <a:rPr lang="en-US" altLang="en-US" sz="2400" b="0" baseline="-25000" dirty="0" smtClean="0">
                  <a:cs typeface="Times New Roman" pitchFamily="18" charset="0"/>
                </a:rPr>
                <a:t>x </a:t>
              </a:r>
              <a:r>
                <a:rPr lang="en-US" altLang="en-US" sz="2400" b="0" dirty="0" smtClean="0"/>
                <a:t>can </a:t>
              </a:r>
              <a:r>
                <a:rPr lang="en-US" altLang="en-US" sz="2400" b="0" dirty="0"/>
                <a:t>be </a:t>
              </a:r>
              <a:r>
                <a:rPr lang="en-US" altLang="en-US" sz="2400" b="0" dirty="0" smtClean="0"/>
                <a:t>also determined </a:t>
              </a:r>
              <a:r>
                <a:rPr lang="en-US" altLang="en-US" sz="2400" b="0" dirty="0"/>
                <a:t>using a vertical strip.  </a:t>
              </a:r>
              <a:endParaRPr lang="en-US" altLang="en-US" sz="2400" b="0" dirty="0" smtClean="0"/>
            </a:p>
            <a:p>
              <a:pPr>
                <a:spcAft>
                  <a:spcPts val="1200"/>
                </a:spcAft>
              </a:pPr>
              <a:r>
                <a:rPr lang="en-US" altLang="en-US" sz="2400" b="0" dirty="0" smtClean="0"/>
                <a:t>Then  I</a:t>
              </a:r>
              <a:r>
                <a:rPr lang="en-US" altLang="en-US" sz="2400" b="0" baseline="-25000" dirty="0" smtClean="0"/>
                <a:t>x</a:t>
              </a:r>
              <a:r>
                <a:rPr lang="en-US" altLang="en-US" sz="2400" b="0" dirty="0" smtClean="0"/>
                <a:t>   </a:t>
              </a:r>
              <a:r>
                <a:rPr lang="en-US" altLang="en-US" sz="2400" b="0" dirty="0"/>
                <a:t>=     </a:t>
              </a:r>
              <a:r>
                <a:rPr lang="en-US" altLang="en-US" sz="2400" b="0" dirty="0">
                  <a:sym typeface="Symbol" pitchFamily="18" charset="2"/>
                </a:rPr>
                <a:t> (1/3) y</a:t>
              </a:r>
              <a:r>
                <a:rPr lang="en-US" altLang="en-US" sz="2400" b="0" baseline="30000" dirty="0">
                  <a:sym typeface="Symbol" pitchFamily="18" charset="2"/>
                </a:rPr>
                <a:t>3 </a:t>
              </a:r>
              <a:r>
                <a:rPr lang="en-US" altLang="en-US" sz="2400" b="0" dirty="0">
                  <a:sym typeface="Symbol" pitchFamily="18" charset="2"/>
                </a:rPr>
                <a:t>dx  =   </a:t>
              </a:r>
              <a:r>
                <a:rPr lang="en-US" altLang="en-US" sz="2400" b="0" baseline="-25000" dirty="0" smtClean="0">
                  <a:sym typeface="Symbol" pitchFamily="18" charset="2"/>
                </a:rPr>
                <a:t>0</a:t>
              </a:r>
              <a:r>
                <a:rPr lang="en-US" altLang="en-US" sz="2400" b="0" dirty="0" smtClean="0">
                  <a:sym typeface="Symbol" pitchFamily="18" charset="2"/>
                </a:rPr>
                <a:t>  (</a:t>
              </a:r>
              <a:r>
                <a:rPr lang="en-US" altLang="en-US" sz="2400" b="0" dirty="0">
                  <a:sym typeface="Symbol" pitchFamily="18" charset="2"/>
                </a:rPr>
                <a:t>1/3) </a:t>
              </a:r>
              <a:r>
                <a:rPr lang="en-US" altLang="en-US" sz="2400" b="0" dirty="0" smtClean="0">
                  <a:sym typeface="Symbol" pitchFamily="18" charset="2"/>
                </a:rPr>
                <a:t>x</a:t>
              </a:r>
              <a:r>
                <a:rPr lang="en-US" altLang="en-US" sz="2400" b="0" baseline="30000" dirty="0">
                  <a:sym typeface="Symbol" pitchFamily="18" charset="2"/>
                </a:rPr>
                <a:t>2</a:t>
              </a:r>
              <a:r>
                <a:rPr lang="en-US" altLang="en-US" sz="2400" b="0" baseline="30000" dirty="0" smtClean="0">
                  <a:sym typeface="Symbol" pitchFamily="18" charset="2"/>
                </a:rPr>
                <a:t> </a:t>
              </a:r>
              <a:r>
                <a:rPr lang="en-US" altLang="en-US" sz="2400" b="0" dirty="0">
                  <a:sym typeface="Symbol" pitchFamily="18" charset="2"/>
                </a:rPr>
                <a:t>dx </a:t>
              </a:r>
              <a:r>
                <a:rPr lang="en-US" altLang="en-US" sz="2400" b="0" dirty="0" smtClean="0">
                  <a:sym typeface="Symbol" pitchFamily="18" charset="2"/>
                </a:rPr>
                <a:t>= 1/9 = </a:t>
              </a:r>
              <a:r>
                <a:rPr lang="en-US" altLang="en-US" sz="2400" b="0" u="sng" dirty="0" smtClean="0">
                  <a:solidFill>
                    <a:srgbClr val="0000FA"/>
                  </a:solidFill>
                  <a:sym typeface="Symbol" pitchFamily="18" charset="2"/>
                </a:rPr>
                <a:t>0.111 </a:t>
              </a:r>
              <a:r>
                <a:rPr lang="en-US" sz="2400" b="0" u="sng" dirty="0">
                  <a:solidFill>
                    <a:srgbClr val="0000FA"/>
                  </a:solidFill>
                  <a:sym typeface="Symbol" pitchFamily="18" charset="2"/>
                </a:rPr>
                <a:t>m </a:t>
              </a:r>
              <a:r>
                <a:rPr lang="en-US" sz="2400" b="0" u="sng" baseline="30000" dirty="0">
                  <a:solidFill>
                    <a:srgbClr val="0000FA"/>
                  </a:solidFill>
                  <a:sym typeface="Symbol" pitchFamily="18" charset="2"/>
                </a:rPr>
                <a:t>4</a:t>
              </a:r>
              <a:endParaRPr lang="en-US" altLang="en-US" sz="2400" b="0" u="sng" dirty="0">
                <a:solidFill>
                  <a:srgbClr val="0000FA"/>
                </a:solidFill>
                <a:sym typeface="Symbol" pitchFamily="18" charset="2"/>
              </a:endParaRPr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4666136" y="4922811"/>
              <a:ext cx="26962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000" b="0" baseline="30000" dirty="0">
                  <a:sym typeface="Symbol" pitchFamily="18" charset="2"/>
                </a:rPr>
                <a:t>1</a:t>
              </a:r>
              <a:endParaRPr lang="en-US" dirty="0"/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053238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Text Box 3"/>
          <p:cNvSpPr txBox="1">
            <a:spLocks noChangeArrowheads="1"/>
          </p:cNvSpPr>
          <p:nvPr/>
        </p:nvSpPr>
        <p:spPr bwMode="auto">
          <a:xfrm>
            <a:off x="609600" y="1219200"/>
            <a:ext cx="51054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973138" indent="-973138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>
                <a:solidFill>
                  <a:srgbClr val="990033"/>
                </a:solidFill>
              </a:rPr>
              <a:t>Given:</a:t>
            </a:r>
            <a:r>
              <a:rPr lang="en-US" sz="2400" b="0" dirty="0">
                <a:solidFill>
                  <a:srgbClr val="990033"/>
                </a:solidFill>
              </a:rPr>
              <a:t> </a:t>
            </a:r>
            <a:r>
              <a:rPr lang="en-US" sz="2400" b="0" dirty="0"/>
              <a:t>The shaded area shown.</a:t>
            </a:r>
            <a:endParaRPr lang="en-US" sz="2400" b="0" dirty="0">
              <a:sym typeface="Symbol" pitchFamily="18" charset="2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400" dirty="0">
                <a:solidFill>
                  <a:srgbClr val="990033"/>
                </a:solidFill>
                <a:sym typeface="Symbol" pitchFamily="18" charset="2"/>
              </a:rPr>
              <a:t>Find:</a:t>
            </a:r>
            <a:r>
              <a:rPr lang="en-US" sz="2400" b="0" dirty="0">
                <a:sym typeface="Symbol" pitchFamily="18" charset="2"/>
              </a:rPr>
              <a:t>	I</a:t>
            </a:r>
            <a:r>
              <a:rPr lang="en-US" sz="2400" b="0" baseline="-25000" dirty="0">
                <a:sym typeface="Symbol" pitchFamily="18" charset="2"/>
              </a:rPr>
              <a:t>x</a:t>
            </a:r>
            <a:r>
              <a:rPr lang="en-US" sz="2400" b="0" dirty="0">
                <a:sym typeface="Symbol" pitchFamily="18" charset="2"/>
              </a:rPr>
              <a:t>  and  </a:t>
            </a:r>
            <a:r>
              <a:rPr lang="en-US" sz="2400" b="0" dirty="0" err="1">
                <a:sym typeface="Symbol" pitchFamily="18" charset="2"/>
              </a:rPr>
              <a:t>I</a:t>
            </a:r>
            <a:r>
              <a:rPr lang="en-US" sz="2400" b="0" baseline="-25000" dirty="0" err="1">
                <a:sym typeface="Symbol" pitchFamily="18" charset="2"/>
              </a:rPr>
              <a:t>y</a:t>
            </a:r>
            <a:r>
              <a:rPr lang="en-US" sz="2400" b="0" dirty="0">
                <a:sym typeface="Symbol" pitchFamily="18" charset="2"/>
              </a:rPr>
              <a:t>  of the area.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u="sng" dirty="0">
                <a:solidFill>
                  <a:srgbClr val="990033"/>
                </a:solidFill>
                <a:sym typeface="Symbol" pitchFamily="18" charset="2"/>
              </a:rPr>
              <a:t>Plan</a:t>
            </a:r>
            <a:r>
              <a:rPr lang="en-US" sz="2400" dirty="0">
                <a:solidFill>
                  <a:srgbClr val="990033"/>
                </a:solidFill>
                <a:sym typeface="Symbol" pitchFamily="18" charset="2"/>
              </a:rPr>
              <a:t>:</a:t>
            </a:r>
            <a:r>
              <a:rPr lang="en-US" sz="2400" b="0" dirty="0">
                <a:solidFill>
                  <a:srgbClr val="990033"/>
                </a:solidFill>
                <a:sym typeface="Symbol" pitchFamily="18" charset="2"/>
              </a:rPr>
              <a:t> </a:t>
            </a:r>
            <a:r>
              <a:rPr lang="en-US" sz="2400" b="0" dirty="0">
                <a:sym typeface="Symbol" pitchFamily="18" charset="2"/>
              </a:rPr>
              <a:t>	</a:t>
            </a:r>
            <a:endParaRPr lang="en-US" sz="2400" u="sng" dirty="0">
              <a:sym typeface="Symbol" pitchFamily="18" charset="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24000" y="2362200"/>
            <a:ext cx="358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/>
              <a:t>Follow the procedure described earlier.</a:t>
            </a:r>
            <a:endParaRPr lang="en-US" sz="2400" b="0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GROUP PROBLEM SOLVING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876800" y="1395187"/>
            <a:ext cx="3467100" cy="2628900"/>
            <a:chOff x="1131794" y="3098514"/>
            <a:chExt cx="3467100" cy="26289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1794" y="3098514"/>
              <a:ext cx="3467100" cy="2628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Rectangle 14"/>
            <p:cNvSpPr/>
            <p:nvPr/>
          </p:nvSpPr>
          <p:spPr bwMode="auto">
            <a:xfrm>
              <a:off x="2811557" y="4672557"/>
              <a:ext cx="152400" cy="6096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cap="flat" cmpd="sng" algn="ctr">
              <a:solidFill>
                <a:srgbClr val="0000F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2667184" y="5219106"/>
              <a:ext cx="44114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000" b="0" dirty="0" smtClean="0">
                  <a:solidFill>
                    <a:srgbClr val="0000FA"/>
                  </a:solidFill>
                  <a:sym typeface="Symbol" pitchFamily="18" charset="2"/>
                </a:rPr>
                <a:t>dx</a:t>
              </a:r>
              <a:endParaRPr lang="en-US" dirty="0">
                <a:solidFill>
                  <a:srgbClr val="0000FA"/>
                </a:solidFill>
              </a:endParaRPr>
            </a:p>
          </p:txBody>
        </p:sp>
        <p:sp>
          <p:nvSpPr>
            <p:cNvPr id="25" name="Rectangle 14"/>
            <p:cNvSpPr>
              <a:spLocks noChangeArrowheads="1"/>
            </p:cNvSpPr>
            <p:nvPr/>
          </p:nvSpPr>
          <p:spPr bwMode="auto">
            <a:xfrm>
              <a:off x="2987918" y="4764453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000" b="0" dirty="0">
                  <a:solidFill>
                    <a:srgbClr val="0000FA"/>
                  </a:solidFill>
                  <a:sym typeface="Symbol" pitchFamily="18" charset="2"/>
                </a:rPr>
                <a:t>y</a:t>
              </a:r>
              <a:endParaRPr lang="en-US" dirty="0">
                <a:solidFill>
                  <a:srgbClr val="0000FA"/>
                </a:solidFill>
              </a:endParaRPr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2396512" y="3825971"/>
              <a:ext cx="67518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000" b="0" dirty="0">
                  <a:sym typeface="Symbol" pitchFamily="18" charset="2"/>
                </a:rPr>
                <a:t>(</a:t>
              </a:r>
              <a:r>
                <a:rPr lang="en-US" sz="2000" b="0" dirty="0" err="1" smtClean="0">
                  <a:sym typeface="Symbol" pitchFamily="18" charset="2"/>
                </a:rPr>
                <a:t>x,y</a:t>
              </a:r>
              <a:r>
                <a:rPr lang="en-US" sz="2000" b="0" dirty="0" smtClean="0">
                  <a:sym typeface="Symbol" pitchFamily="18" charset="2"/>
                </a:rPr>
                <a:t>)</a:t>
              </a:r>
              <a:endParaRPr lang="en-US" dirty="0"/>
            </a:p>
          </p:txBody>
        </p:sp>
        <p:cxnSp>
          <p:nvCxnSpPr>
            <p:cNvPr id="27" name="Straight Arrow Connector 26"/>
            <p:cNvCxnSpPr/>
            <p:nvPr/>
          </p:nvCxnSpPr>
          <p:spPr bwMode="auto">
            <a:xfrm flipH="1" flipV="1">
              <a:off x="2830409" y="4216655"/>
              <a:ext cx="53581" cy="38143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  <p:sp>
          <p:nvSpPr>
            <p:cNvPr id="28" name="Rectangle 14"/>
            <p:cNvSpPr>
              <a:spLocks noChangeArrowheads="1"/>
            </p:cNvSpPr>
            <p:nvPr/>
          </p:nvSpPr>
          <p:spPr bwMode="auto">
            <a:xfrm>
              <a:off x="2761129" y="4493975"/>
              <a:ext cx="26802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400" b="0" dirty="0" smtClean="0">
                  <a:sym typeface="Symbol" pitchFamily="18" charset="2"/>
                </a:rPr>
                <a:t></a:t>
              </a:r>
              <a:endParaRPr lang="en-US" sz="1400" dirty="0"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24873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5295143" y="2131454"/>
            <a:ext cx="3467100" cy="2628900"/>
            <a:chOff x="1131794" y="3098514"/>
            <a:chExt cx="3467100" cy="2628900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1794" y="3098514"/>
              <a:ext cx="3467100" cy="2628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Rectangle 18"/>
            <p:cNvSpPr/>
            <p:nvPr/>
          </p:nvSpPr>
          <p:spPr bwMode="auto">
            <a:xfrm>
              <a:off x="2811557" y="4672557"/>
              <a:ext cx="152400" cy="6096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cap="flat" cmpd="sng" algn="ctr">
              <a:solidFill>
                <a:srgbClr val="0000F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" name="Rectangle 14"/>
            <p:cNvSpPr>
              <a:spLocks noChangeArrowheads="1"/>
            </p:cNvSpPr>
            <p:nvPr/>
          </p:nvSpPr>
          <p:spPr bwMode="auto">
            <a:xfrm>
              <a:off x="2667184" y="5219106"/>
              <a:ext cx="44114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000" b="0" dirty="0" smtClean="0">
                  <a:solidFill>
                    <a:srgbClr val="0000FA"/>
                  </a:solidFill>
                  <a:sym typeface="Symbol" pitchFamily="18" charset="2"/>
                </a:rPr>
                <a:t>dx</a:t>
              </a:r>
              <a:endParaRPr lang="en-US" dirty="0">
                <a:solidFill>
                  <a:srgbClr val="0000FA"/>
                </a:solidFill>
              </a:endParaRPr>
            </a:p>
          </p:txBody>
        </p:sp>
        <p:sp>
          <p:nvSpPr>
            <p:cNvPr id="21" name="Rectangle 14"/>
            <p:cNvSpPr>
              <a:spLocks noChangeArrowheads="1"/>
            </p:cNvSpPr>
            <p:nvPr/>
          </p:nvSpPr>
          <p:spPr bwMode="auto">
            <a:xfrm>
              <a:off x="2987918" y="4764453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000" b="0" dirty="0">
                  <a:solidFill>
                    <a:srgbClr val="0000FA"/>
                  </a:solidFill>
                  <a:sym typeface="Symbol" pitchFamily="18" charset="2"/>
                </a:rPr>
                <a:t>y</a:t>
              </a:r>
              <a:endParaRPr lang="en-US" dirty="0">
                <a:solidFill>
                  <a:srgbClr val="0000FA"/>
                </a:solidFill>
              </a:endParaRPr>
            </a:p>
          </p:txBody>
        </p:sp>
        <p:sp>
          <p:nvSpPr>
            <p:cNvPr id="22" name="Rectangle 14"/>
            <p:cNvSpPr>
              <a:spLocks noChangeArrowheads="1"/>
            </p:cNvSpPr>
            <p:nvPr/>
          </p:nvSpPr>
          <p:spPr bwMode="auto">
            <a:xfrm>
              <a:off x="2396512" y="3825971"/>
              <a:ext cx="67518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000" b="0" dirty="0">
                  <a:sym typeface="Symbol" pitchFamily="18" charset="2"/>
                </a:rPr>
                <a:t>(</a:t>
              </a:r>
              <a:r>
                <a:rPr lang="en-US" sz="2000" b="0" dirty="0" err="1" smtClean="0">
                  <a:sym typeface="Symbol" pitchFamily="18" charset="2"/>
                </a:rPr>
                <a:t>x,y</a:t>
              </a:r>
              <a:r>
                <a:rPr lang="en-US" sz="2000" b="0" dirty="0" smtClean="0">
                  <a:sym typeface="Symbol" pitchFamily="18" charset="2"/>
                </a:rPr>
                <a:t>)</a:t>
              </a:r>
              <a:endParaRPr lang="en-US" dirty="0"/>
            </a:p>
          </p:txBody>
        </p:sp>
        <p:cxnSp>
          <p:nvCxnSpPr>
            <p:cNvPr id="23" name="Straight Arrow Connector 22"/>
            <p:cNvCxnSpPr/>
            <p:nvPr/>
          </p:nvCxnSpPr>
          <p:spPr bwMode="auto">
            <a:xfrm flipH="1" flipV="1">
              <a:off x="2830409" y="4216655"/>
              <a:ext cx="53581" cy="38143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  <p:sp>
          <p:nvSpPr>
            <p:cNvPr id="24" name="Rectangle 14"/>
            <p:cNvSpPr>
              <a:spLocks noChangeArrowheads="1"/>
            </p:cNvSpPr>
            <p:nvPr/>
          </p:nvSpPr>
          <p:spPr bwMode="auto">
            <a:xfrm>
              <a:off x="2761129" y="4493975"/>
              <a:ext cx="26802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400" b="0" dirty="0" smtClean="0">
                  <a:sym typeface="Symbol" pitchFamily="18" charset="2"/>
                </a:rPr>
                <a:t></a:t>
              </a:r>
              <a:endParaRPr lang="en-US" sz="1400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640872" y="3124200"/>
                <a:ext cx="5226528" cy="18767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eaLnBrk="1" hangingPunct="1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  <m:t>I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  <m:t>x</m:t>
                          </m:r>
                        </m:sub>
                      </m:sSub>
                      <m:r>
                        <a:rPr lang="en-US" b="0" i="0" smtClean="0">
                          <a:solidFill>
                            <a:schemeClr val="tx1"/>
                          </a:solidFill>
                          <a:latin typeface="Cambria Math"/>
                          <a:sym typeface="Symbol" pitchFamily="18" charset="2"/>
                        </a:rPr>
                        <m:t>=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</m:ctrlPr>
                        </m:naryPr>
                        <m:sub/>
                        <m:sup/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  <m:t>d</m:t>
                          </m:r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sym typeface="Symbol" pitchFamily="18" charset="2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sym typeface="Symbol" pitchFamily="18" charset="2"/>
                                </a:rPr>
                                <m:t>I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sym typeface="Symbol" pitchFamily="18" charset="2"/>
                                </a:rPr>
                                <m:t>x</m:t>
                              </m:r>
                            </m:sub>
                          </m:sSub>
                        </m:e>
                      </m:nary>
                    </m:oMath>
                    <m:oMath xmlns:m="http://schemas.openxmlformats.org/officeDocument/2006/math">
                      <m:r>
                        <a:rPr lang="en-US" b="0" i="0" smtClean="0">
                          <a:solidFill>
                            <a:schemeClr val="tx1"/>
                          </a:solidFill>
                          <a:latin typeface="Cambria Math"/>
                          <a:sym typeface="Symbol" pitchFamily="18" charset="2"/>
                        </a:rPr>
                        <m:t>     =</m:t>
                      </m:r>
                      <m:nary>
                        <m:nary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</m:ctrlPr>
                        </m:naryPr>
                        <m:sub>
                          <m:r>
                            <a:rPr lang="en-US" b="0" i="0" smtClean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  <m:t>0</m:t>
                          </m:r>
                        </m:sub>
                        <m:sup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  <m:t>𝑏</m:t>
                          </m:r>
                        </m:sup>
                        <m:e>
                          <m:d>
                            <m:dPr>
                              <m:ctrlPr>
                                <a:rPr lang="en-US" b="0" i="1">
                                  <a:solidFill>
                                    <a:schemeClr val="tx1"/>
                                  </a:solidFill>
                                  <a:latin typeface="Cambria Math"/>
                                  <a:sym typeface="Symbol" pitchFamily="18" charset="2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sym typeface="Symbol" pitchFamily="18" charset="2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sym typeface="Symbol" pitchFamily="18" charset="2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sym typeface="Symbol" pitchFamily="18" charset="2"/>
                                        </a:rPr>
                                        <m:t>h</m:t>
                                      </m:r>
                                    </m:e>
                                    <m:sup>
                                      <m:r>
                                        <a:rPr lang="en-US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sym typeface="Symbol" pitchFamily="18" charset="2"/>
                                        </a:rPr>
                                        <m:t>3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sym typeface="Symbol" pitchFamily="18" charset="2"/>
                                    </a:rPr>
                                    <m:t>3</m:t>
                                  </m:r>
                                  <m:sSup>
                                    <m:sSupPr>
                                      <m:ctrlPr>
                                        <a:rPr lang="en-US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sym typeface="Symbol" pitchFamily="18" charset="2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sym typeface="Symbol" pitchFamily="18" charset="2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sym typeface="Symbol" pitchFamily="18" charset="2"/>
                                        </a:rPr>
                                        <m:t>9</m:t>
                                      </m:r>
                                    </m:sup>
                                  </m:sSup>
                                </m:den>
                              </m:f>
                              <m:sSup>
                                <m:sSupPr>
                                  <m:ctrlPr>
                                    <a:rPr lang="en-US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sym typeface="Symbol" pitchFamily="18" charset="2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sym typeface="Symbol" pitchFamily="18" charset="2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sym typeface="Symbol" pitchFamily="18" charset="2"/>
                                    </a:rPr>
                                    <m:t>9</m:t>
                                  </m:r>
                                </m:sup>
                              </m:sSup>
                            </m:e>
                          </m:d>
                          <m:r>
                            <m:rPr>
                              <m:sty m:val="p"/>
                            </m:rPr>
                            <a:rPr lang="en-US" b="0" i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  <m:t>dx</m:t>
                          </m:r>
                        </m:e>
                      </m:nary>
                      <m:r>
                        <a:rPr lang="en-US" b="0" i="0" smtClean="0">
                          <a:solidFill>
                            <a:schemeClr val="tx1"/>
                          </a:solidFill>
                          <a:latin typeface="Cambria Math"/>
                          <a:sym typeface="Symbol" pitchFamily="18" charset="2"/>
                        </a:rPr>
                        <m:t>  =</m:t>
                      </m:r>
                      <m:f>
                        <m:fPr>
                          <m:ctrlPr>
                            <a:rPr lang="en-US" b="0" i="1">
                              <a:latin typeface="Cambria Math"/>
                              <a:sym typeface="Symbol" pitchFamily="18" charset="2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b="0" i="1">
                                  <a:latin typeface="Cambria Math"/>
                                  <a:sym typeface="Symbol" pitchFamily="18" charset="2"/>
                                </a:rPr>
                              </m:ctrlPr>
                            </m:sSupPr>
                            <m:e>
                              <m:r>
                                <a:rPr lang="en-US" b="0" i="1">
                                  <a:latin typeface="Cambria Math"/>
                                  <a:sym typeface="Symbol" pitchFamily="18" charset="2"/>
                                </a:rPr>
                                <m:t>h</m:t>
                              </m:r>
                            </m:e>
                            <m:sup>
                              <m:r>
                                <a:rPr lang="en-US" b="0" i="1">
                                  <a:latin typeface="Cambria Math"/>
                                  <a:sym typeface="Symbol" pitchFamily="18" charset="2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r>
                            <a:rPr lang="en-US" b="0" i="1">
                              <a:latin typeface="Cambria Math"/>
                              <a:sym typeface="Symbol" pitchFamily="18" charset="2"/>
                            </a:rPr>
                            <m:t>3</m:t>
                          </m:r>
                          <m:sSup>
                            <m:sSupPr>
                              <m:ctrlPr>
                                <a:rPr lang="en-US" b="0" i="1">
                                  <a:latin typeface="Cambria Math"/>
                                  <a:sym typeface="Symbol" pitchFamily="18" charset="2"/>
                                </a:rPr>
                              </m:ctrlPr>
                            </m:sSupPr>
                            <m:e>
                              <m:r>
                                <a:rPr lang="en-US" b="0" i="1">
                                  <a:latin typeface="Cambria Math"/>
                                  <a:sym typeface="Symbol" pitchFamily="18" charset="2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b="0" i="1">
                                  <a:latin typeface="Cambria Math"/>
                                  <a:sym typeface="Symbol" pitchFamily="18" charset="2"/>
                                </a:rPr>
                                <m:t>9</m:t>
                              </m:r>
                            </m:sup>
                          </m:sSup>
                        </m:den>
                      </m:f>
                      <m:sSubSup>
                        <m:sSubSup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</m:ctrlPr>
                        </m:sSubSup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sym typeface="Symbol" pitchFamily="18" charset="2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b="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sym typeface="Symbol" pitchFamily="18" charset="2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sym typeface="Symbol" pitchFamily="18" charset="2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en-US" b="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/>
                                              <a:sym typeface="Symbol" pitchFamily="18" charset="2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b="0" i="0">
                                              <a:solidFill>
                                                <a:schemeClr val="tx1"/>
                                              </a:solidFill>
                                              <a:latin typeface="Cambria Math"/>
                                              <a:sym typeface="Symbol" pitchFamily="18" charset="2"/>
                                            </a:rPr>
                                            <m:t>x</m:t>
                                          </m:r>
                                        </m:e>
                                        <m:sup>
                                          <m:r>
                                            <a:rPr lang="en-US" b="0" i="0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/>
                                              <a:sym typeface="Symbol" pitchFamily="18" charset="2"/>
                                            </a:rPr>
                                            <m:t>10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en-US" b="0" i="0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sym typeface="Symbol" pitchFamily="18" charset="2"/>
                                        </a:rPr>
                                        <m:t>10</m:t>
                                      </m:r>
                                    </m:den>
                                  </m:f>
                                </m:e>
                              </m:d>
                            </m:e>
                          </m:d>
                        </m:e>
                        <m:sub>
                          <m:r>
                            <a:rPr lang="en-US" b="0" i="0" smtClean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  <m:t>0</m:t>
                          </m:r>
                        </m:sub>
                        <m:sup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  <m:t>b</m:t>
                          </m:r>
                        </m:sup>
                      </m:sSubSup>
                    </m:oMath>
                  </m:oMathPara>
                </a14:m>
                <a:endParaRPr lang="en-US" b="0" dirty="0" smtClean="0">
                  <a:solidFill>
                    <a:schemeClr val="tx1"/>
                  </a:solidFill>
                  <a:sym typeface="Symbol" pitchFamily="18" charset="2"/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872" y="3124200"/>
                <a:ext cx="5226528" cy="18767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594360" y="2115671"/>
                <a:ext cx="4717920" cy="9968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eaLnBrk="1" hangingPunct="1"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b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  <m:t>dI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b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  <m:t>x</m:t>
                          </m:r>
                        </m:sub>
                      </m:sSub>
                      <m:r>
                        <a:rPr lang="en-US" b="0">
                          <a:solidFill>
                            <a:schemeClr val="tx1"/>
                          </a:solidFill>
                          <a:latin typeface="Cambria Math"/>
                          <a:sym typeface="Symbol" pitchFamily="18" charset="2"/>
                        </a:rPr>
                        <m:t>=</m:t>
                      </m:r>
                      <m:f>
                        <m:fPr>
                          <m:ctrlPr>
                            <a:rPr lang="en-US" b="0" i="1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</m:ctrlPr>
                        </m:fPr>
                        <m:num>
                          <m:r>
                            <a:rPr lang="en-US" b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  <m:t>1</m:t>
                          </m:r>
                        </m:num>
                        <m:den>
                          <m:r>
                            <a:rPr lang="en-US" b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  <m:t>3</m:t>
                          </m:r>
                        </m:den>
                      </m:f>
                      <m:sSup>
                        <m:sSup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sym typeface="Symbol" pitchFamily="18" charset="2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sym typeface="Symbol" pitchFamily="18" charset="2"/>
                                </a:rPr>
                                <m:t>𝑦</m:t>
                              </m:r>
                            </m:e>
                          </m:d>
                        </m:e>
                        <m:sup>
                          <m:r>
                            <a:rPr lang="en-US" b="0" i="0" smtClean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  <m:t>3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b="0">
                          <a:solidFill>
                            <a:schemeClr val="tx1"/>
                          </a:solidFill>
                          <a:latin typeface="Cambria Math"/>
                          <a:sym typeface="Symbol" pitchFamily="18" charset="2"/>
                        </a:rPr>
                        <m:t>dx</m:t>
                      </m:r>
                      <m:r>
                        <a:rPr lang="en-US" b="0" i="0" smtClean="0">
                          <a:solidFill>
                            <a:schemeClr val="tx1"/>
                          </a:solidFill>
                          <a:latin typeface="Cambria Math"/>
                          <a:sym typeface="Symbol" pitchFamily="18" charset="2"/>
                        </a:rPr>
                        <m:t> </m:t>
                      </m:r>
                      <m:r>
                        <a:rPr lang="en-US" b="0">
                          <a:solidFill>
                            <a:schemeClr val="tx1"/>
                          </a:solidFill>
                          <a:latin typeface="Cambria Math"/>
                          <a:sym typeface="Symbol" pitchFamily="18" charset="2"/>
                        </a:rPr>
                        <m:t>=</m:t>
                      </m:r>
                      <m:f>
                        <m:fPr>
                          <m:ctrlPr>
                            <a:rPr lang="en-US" b="0" i="1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</m:ctrlPr>
                        </m:fPr>
                        <m:num>
                          <m:r>
                            <a:rPr lang="en-US" b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  <m:t>1</m:t>
                          </m:r>
                        </m:num>
                        <m:den>
                          <m:r>
                            <a:rPr lang="en-US" b="0" i="0" smtClean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  <m:t>3</m:t>
                          </m:r>
                        </m:den>
                      </m:f>
                      <m:sSup>
                        <m:sSup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sym typeface="Symbol" pitchFamily="18" charset="2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b="0" i="1">
                                      <a:latin typeface="Cambria Math"/>
                                      <a:sym typeface="Symbol" pitchFamily="18" charset="2"/>
                                    </a:rPr>
                                  </m:ctrlPr>
                                </m:fPr>
                                <m:num>
                                  <m:r>
                                    <a:rPr lang="en-US" b="0" i="1">
                                      <a:latin typeface="Cambria Math"/>
                                      <a:sym typeface="Symbol" pitchFamily="18" charset="2"/>
                                    </a:rPr>
                                    <m:t>h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b="0" i="1">
                                          <a:latin typeface="Cambria Math"/>
                                          <a:sym typeface="Symbol" pitchFamily="18" charset="2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0" i="1">
                                          <a:latin typeface="Cambria Math"/>
                                          <a:sym typeface="Symbol" pitchFamily="18" charset="2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b="0" i="1">
                                          <a:latin typeface="Cambria Math"/>
                                          <a:sym typeface="Symbol" pitchFamily="18" charset="2"/>
                                        </a:rPr>
                                        <m:t>3</m:t>
                                      </m:r>
                                    </m:sup>
                                  </m:sSup>
                                </m:den>
                              </m:f>
                              <m:sSup>
                                <m:sSupPr>
                                  <m:ctrlPr>
                                    <a:rPr lang="en-US" b="0" i="1">
                                      <a:latin typeface="Cambria Math"/>
                                      <a:sym typeface="Symbol" pitchFamily="18" charset="2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>
                                      <a:latin typeface="Cambria Math"/>
                                      <a:sym typeface="Symbol" pitchFamily="18" charset="2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b="0" i="1">
                                      <a:latin typeface="Cambria Math"/>
                                      <a:sym typeface="Symbol" pitchFamily="18" charset="2"/>
                                    </a:rPr>
                                    <m:t>3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  <m:t>3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b="0">
                          <a:solidFill>
                            <a:schemeClr val="tx1"/>
                          </a:solidFill>
                          <a:latin typeface="Cambria Math"/>
                          <a:sym typeface="Symbol" pitchFamily="18" charset="2"/>
                        </a:rPr>
                        <m:t>dx</m:t>
                      </m:r>
                    </m:oMath>
                  </m:oMathPara>
                </a14:m>
                <a:endParaRPr lang="en-US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360" y="2115671"/>
                <a:ext cx="4717920" cy="99687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456443" y="954742"/>
            <a:ext cx="8305800" cy="1184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ts val="0"/>
              </a:spcBef>
              <a:spcAft>
                <a:spcPts val="600"/>
              </a:spcAft>
            </a:pPr>
            <a:r>
              <a:rPr lang="en-US" u="sng" dirty="0" smtClean="0">
                <a:solidFill>
                  <a:srgbClr val="990033"/>
                </a:solidFill>
              </a:rPr>
              <a:t>Solution:</a:t>
            </a:r>
          </a:p>
          <a:p>
            <a:pPr marL="0" indent="0" eaLnBrk="1" hangingPunct="1">
              <a:spcBef>
                <a:spcPts val="0"/>
              </a:spcBef>
              <a:spcAft>
                <a:spcPts val="600"/>
              </a:spcAft>
            </a:pPr>
            <a:r>
              <a:rPr lang="en-US" b="0" dirty="0" smtClean="0"/>
              <a:t>The </a:t>
            </a:r>
            <a:r>
              <a:rPr lang="en-US" b="0" dirty="0"/>
              <a:t>moment of inertia of the rectangular differential </a:t>
            </a:r>
            <a:r>
              <a:rPr lang="en-US" b="0" dirty="0" smtClean="0"/>
              <a:t>element about </a:t>
            </a:r>
            <a:r>
              <a:rPr lang="en-US" b="0" dirty="0"/>
              <a:t>the </a:t>
            </a:r>
            <a:r>
              <a:rPr lang="en-US" b="0" dirty="0" smtClean="0"/>
              <a:t>x-axis is</a:t>
            </a:r>
            <a:r>
              <a:rPr lang="en-US" b="0" dirty="0" smtClean="0">
                <a:solidFill>
                  <a:srgbClr val="00FFFF"/>
                </a:solidFill>
                <a:sym typeface="Symbol" pitchFamily="18" charset="2"/>
              </a:rPr>
              <a:t> </a:t>
            </a:r>
            <a:r>
              <a:rPr lang="en-US" b="0" dirty="0" err="1" smtClean="0">
                <a:solidFill>
                  <a:srgbClr val="0000FA"/>
                </a:solidFill>
                <a:sym typeface="Symbol" pitchFamily="18" charset="2"/>
              </a:rPr>
              <a:t>dI</a:t>
            </a:r>
            <a:r>
              <a:rPr lang="en-US" b="0" baseline="-25000" dirty="0" err="1" smtClean="0">
                <a:solidFill>
                  <a:srgbClr val="0000FA"/>
                </a:solidFill>
                <a:sym typeface="Symbol" pitchFamily="18" charset="2"/>
              </a:rPr>
              <a:t>x</a:t>
            </a:r>
            <a:r>
              <a:rPr lang="en-US" b="0" dirty="0" smtClean="0">
                <a:solidFill>
                  <a:srgbClr val="0000FA"/>
                </a:solidFill>
                <a:sym typeface="Symbol" pitchFamily="18" charset="2"/>
              </a:rPr>
              <a:t> = (1/3</a:t>
            </a:r>
            <a:r>
              <a:rPr lang="en-US" b="0" dirty="0">
                <a:solidFill>
                  <a:srgbClr val="0000FA"/>
                </a:solidFill>
                <a:sym typeface="Symbol" pitchFamily="18" charset="2"/>
              </a:rPr>
              <a:t>) y</a:t>
            </a:r>
            <a:r>
              <a:rPr lang="en-US" b="0" baseline="30000" dirty="0">
                <a:solidFill>
                  <a:srgbClr val="0000FA"/>
                </a:solidFill>
                <a:sym typeface="Symbol" pitchFamily="18" charset="2"/>
              </a:rPr>
              <a:t>3</a:t>
            </a:r>
            <a:r>
              <a:rPr lang="en-US" b="0" dirty="0">
                <a:solidFill>
                  <a:srgbClr val="0000FA"/>
                </a:solidFill>
                <a:sym typeface="Symbol" pitchFamily="18" charset="2"/>
              </a:rPr>
              <a:t> </a:t>
            </a:r>
            <a:r>
              <a:rPr lang="en-US" b="0" dirty="0" smtClean="0">
                <a:solidFill>
                  <a:srgbClr val="0000FA"/>
                </a:solidFill>
                <a:sym typeface="Symbol" pitchFamily="18" charset="2"/>
              </a:rPr>
              <a:t>dx  </a:t>
            </a:r>
            <a:r>
              <a:rPr lang="en-US" b="0" dirty="0" smtClean="0">
                <a:sym typeface="Symbol" pitchFamily="18" charset="2"/>
              </a:rPr>
              <a:t>(see Case 2 in Example 10.2 in the </a:t>
            </a:r>
            <a:r>
              <a:rPr lang="en-US" b="0" dirty="0">
                <a:sym typeface="Symbol" pitchFamily="18" charset="2"/>
              </a:rPr>
              <a:t>textbook</a:t>
            </a:r>
            <a:r>
              <a:rPr lang="en-US" b="0" dirty="0" smtClean="0">
                <a:sym typeface="Symbol" pitchFamily="18" charset="2"/>
              </a:rPr>
              <a:t>).</a:t>
            </a:r>
            <a:endParaRPr lang="en-US" b="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kern="1200" dirty="0" smtClean="0">
                <a:solidFill>
                  <a:srgbClr val="000096"/>
                </a:solidFill>
                <a:effectLst/>
                <a:ea typeface="+mn-ea"/>
                <a:cs typeface="+mn-cs"/>
              </a:rPr>
              <a:t>GROUP  PROBLEM  SOLVING (continued)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640872" y="5410200"/>
                <a:ext cx="1645963" cy="7283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rgbClr val="0000FA"/>
                              </a:solidFill>
                              <a:latin typeface="Cambria Math"/>
                              <a:sym typeface="Symbol" pitchFamily="18" charset="2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b="0">
                              <a:solidFill>
                                <a:srgbClr val="0000FA"/>
                              </a:solidFill>
                              <a:latin typeface="Cambria Math"/>
                              <a:sym typeface="Symbol" pitchFamily="18" charset="2"/>
                            </a:rPr>
                            <m:t>I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b="0">
                              <a:solidFill>
                                <a:srgbClr val="0000FA"/>
                              </a:solidFill>
                              <a:latin typeface="Cambria Math"/>
                              <a:sym typeface="Symbol" pitchFamily="18" charset="2"/>
                            </a:rPr>
                            <m:t>x</m:t>
                          </m:r>
                        </m:sub>
                      </m:sSub>
                      <m:r>
                        <a:rPr lang="en-US" b="0">
                          <a:solidFill>
                            <a:srgbClr val="0000FA"/>
                          </a:solidFill>
                          <a:latin typeface="Cambria Math"/>
                          <a:sym typeface="Symbol" pitchFamily="18" charset="2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rgbClr val="0000FA"/>
                              </a:solidFill>
                              <a:latin typeface="Cambria Math"/>
                              <a:sym typeface="Symbol" pitchFamily="18" charset="2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rgbClr val="0000FA"/>
                              </a:solidFill>
                              <a:latin typeface="Cambria Math"/>
                              <a:sym typeface="Symbol" pitchFamily="18" charset="2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rgbClr val="0000FA"/>
                              </a:solidFill>
                              <a:latin typeface="Cambria Math"/>
                              <a:sym typeface="Symbol" pitchFamily="18" charset="2"/>
                            </a:rPr>
                            <m:t>30</m:t>
                          </m:r>
                        </m:den>
                      </m:f>
                      <m:r>
                        <a:rPr lang="en-US" b="0" i="1" smtClean="0">
                          <a:solidFill>
                            <a:srgbClr val="0000FA"/>
                          </a:solidFill>
                          <a:latin typeface="Cambria Math"/>
                          <a:sym typeface="Symbol" pitchFamily="18" charset="2"/>
                        </a:rPr>
                        <m:t>𝑏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rgbClr val="0000FA"/>
                              </a:solidFill>
                              <a:latin typeface="Cambria Math"/>
                              <a:sym typeface="Symbol" pitchFamily="18" charset="2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rgbClr val="0000FA"/>
                              </a:solidFill>
                              <a:latin typeface="Cambria Math"/>
                              <a:sym typeface="Symbol" pitchFamily="18" charset="2"/>
                            </a:rPr>
                            <m:t>h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rgbClr val="0000FA"/>
                              </a:solidFill>
                              <a:latin typeface="Cambria Math"/>
                              <a:sym typeface="Symbol" pitchFamily="18" charset="2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dirty="0">
                  <a:solidFill>
                    <a:srgbClr val="0000FA"/>
                  </a:solidFill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872" y="5410200"/>
                <a:ext cx="1645963" cy="72834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475607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5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685800" y="1586013"/>
            <a:ext cx="3962400" cy="1974415"/>
            <a:chOff x="685800" y="1586013"/>
            <a:chExt cx="3962400" cy="197441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Rectangle 15"/>
                <p:cNvSpPr/>
                <p:nvPr/>
              </p:nvSpPr>
              <p:spPr>
                <a:xfrm>
                  <a:off x="685800" y="1586013"/>
                  <a:ext cx="3962400" cy="105734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indent="0" eaLnBrk="1" hangingPunct="1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sym typeface="Symbol" pitchFamily="18" charset="2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solidFill>
                                  <a:schemeClr val="tx1"/>
                                </a:solidFill>
                                <a:latin typeface="Cambria Math"/>
                                <a:sym typeface="Symbol" pitchFamily="18" charset="2"/>
                              </a:rPr>
                              <m:t>I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b="0" i="0" smtClean="0">
                                <a:solidFill>
                                  <a:schemeClr val="tx1"/>
                                </a:solidFill>
                                <a:latin typeface="Cambria Math"/>
                                <a:sym typeface="Symbol" pitchFamily="18" charset="2"/>
                              </a:rPr>
                              <m:t>y</m:t>
                            </m:r>
                          </m:sub>
                        </m:sSub>
                        <m:r>
                          <a:rPr lang="en-US" b="0" i="0" smtClean="0">
                            <a:solidFill>
                              <a:schemeClr val="tx1"/>
                            </a:solidFill>
                            <a:latin typeface="Cambria Math"/>
                            <a:sym typeface="Symbol" pitchFamily="18" charset="2"/>
                          </a:rPr>
                          <m:t>=</m:t>
                        </m:r>
                        <m:nary>
                          <m:naryPr>
                            <m:limLoc m:val="undOvr"/>
                            <m:subHide m:val="on"/>
                            <m:supHide m:val="on"/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sym typeface="Symbol" pitchFamily="18" charset="2"/>
                              </a:rPr>
                            </m:ctrlPr>
                          </m:naryPr>
                          <m:sub/>
                          <m:sup/>
                          <m:e>
                            <m:sSup>
                              <m:sSupPr>
                                <m:ctrlP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sym typeface="Symbol" pitchFamily="18" charset="2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sym typeface="Symbol" pitchFamily="18" charset="2"/>
                                  </a:rPr>
                                  <m:t>x</m:t>
                                </m:r>
                              </m:e>
                              <m:sup>
                                <m:r>
                                  <a:rPr lang="en-US" b="0" i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sym typeface="Symbol" pitchFamily="18" charset="2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sty m:val="p"/>
                              </m:rPr>
                              <a:rPr lang="en-US" b="0" i="0" smtClean="0">
                                <a:solidFill>
                                  <a:schemeClr val="tx1"/>
                                </a:solidFill>
                                <a:latin typeface="Cambria Math"/>
                                <a:sym typeface="Symbol" pitchFamily="18" charset="2"/>
                              </a:rPr>
                              <m:t>dA</m:t>
                            </m:r>
                            <m:r>
                              <a:rPr lang="en-US" b="0" i="0" smtClean="0">
                                <a:solidFill>
                                  <a:schemeClr val="tx1"/>
                                </a:solidFill>
                                <a:latin typeface="Cambria Math"/>
                                <a:sym typeface="Symbol" pitchFamily="18" charset="2"/>
                              </a:rPr>
                              <m:t> </m:t>
                            </m:r>
                          </m:e>
                        </m:nary>
                      </m:oMath>
                    </m:oMathPara>
                  </a14:m>
                  <a:endParaRPr lang="en-US" b="0" dirty="0" smtClean="0">
                    <a:solidFill>
                      <a:schemeClr val="tx1"/>
                    </a:solidFill>
                    <a:latin typeface="Cambria Math"/>
                    <a:sym typeface="Symbol" pitchFamily="18" charset="2"/>
                  </a:endParaRPr>
                </a:p>
              </p:txBody>
            </p:sp>
          </mc:Choice>
          <mc:Fallback xmlns="">
            <p:sp>
              <p:nvSpPr>
                <p:cNvPr id="16" name="Rectangle 1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5800" y="1586013"/>
                  <a:ext cx="3962400" cy="1057341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Rectangle 3"/>
                <p:cNvSpPr/>
                <p:nvPr/>
              </p:nvSpPr>
              <p:spPr>
                <a:xfrm>
                  <a:off x="762000" y="2486608"/>
                  <a:ext cx="3581400" cy="10738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:r>
                    <a:rPr lang="en-US" b="0" dirty="0" smtClean="0">
                      <a:solidFill>
                        <a:schemeClr val="tx1"/>
                      </a:solidFill>
                    </a:rPr>
                    <a:t>where </a:t>
                  </a:r>
                  <a:r>
                    <a:rPr lang="en-US" b="0" dirty="0">
                      <a:latin typeface="Cambria Math"/>
                      <a:sym typeface="Symbol" pitchFamily="18" charset="2"/>
                    </a:rPr>
                    <a:t/>
                  </a:r>
                  <a:br>
                    <a:rPr lang="en-US" b="0" dirty="0">
                      <a:latin typeface="Cambria Math"/>
                      <a:sym typeface="Symbol" pitchFamily="18" charset="2"/>
                    </a:rPr>
                  </a:b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b="0" i="0">
                            <a:solidFill>
                              <a:schemeClr val="tx1"/>
                            </a:solidFill>
                            <a:latin typeface="Cambria Math"/>
                            <a:sym typeface="Symbol" pitchFamily="18" charset="2"/>
                          </a:rPr>
                          <m:t>dA</m:t>
                        </m:r>
                        <m:r>
                          <a:rPr lang="en-US" b="0" i="0" smtClean="0">
                            <a:solidFill>
                              <a:schemeClr val="tx1"/>
                            </a:solidFill>
                            <a:latin typeface="Cambria Math"/>
                            <a:sym typeface="Symbol" pitchFamily="18" charset="2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chemeClr val="tx1"/>
                            </a:solidFill>
                            <a:latin typeface="Cambria Math"/>
                            <a:sym typeface="Symbol" pitchFamily="18" charset="2"/>
                          </a:rPr>
                          <m:t>y</m:t>
                        </m:r>
                        <m:r>
                          <a:rPr lang="en-US" b="0" i="0" smtClean="0">
                            <a:solidFill>
                              <a:schemeClr val="tx1"/>
                            </a:solidFill>
                            <a:latin typeface="Cambria Math"/>
                            <a:sym typeface="Symbol" pitchFamily="18" charset="2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chemeClr val="tx1"/>
                            </a:solidFill>
                            <a:latin typeface="Cambria Math"/>
                            <a:sym typeface="Symbol" pitchFamily="18" charset="2"/>
                          </a:rPr>
                          <m:t>dx</m:t>
                        </m:r>
                        <m:r>
                          <a:rPr lang="en-US" b="0" i="0" smtClean="0">
                            <a:solidFill>
                              <a:schemeClr val="tx1"/>
                            </a:solidFill>
                            <a:latin typeface="Cambria Math"/>
                            <a:sym typeface="Symbol" pitchFamily="18" charset="2"/>
                          </a:rPr>
                          <m:t>=</m:t>
                        </m:r>
                        <m:f>
                          <m:fPr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sym typeface="Symbol" pitchFamily="18" charset="2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b="0" i="0" smtClean="0">
                                <a:solidFill>
                                  <a:schemeClr val="tx1"/>
                                </a:solidFill>
                                <a:latin typeface="Cambria Math"/>
                                <a:sym typeface="Symbol" pitchFamily="18" charset="2"/>
                              </a:rPr>
                              <m:t>h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sym typeface="Symbol" pitchFamily="18" charset="2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sym typeface="Symbol" pitchFamily="18" charset="2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sym typeface="Symbol" pitchFamily="18" charset="2"/>
                                  </a:rPr>
                                  <m:t>3</m:t>
                                </m:r>
                              </m:sup>
                            </m:sSup>
                          </m:den>
                        </m:f>
                        <m:sSup>
                          <m:sSupPr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sym typeface="Symbol" pitchFamily="18" charset="2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sym typeface="Symbol" pitchFamily="18" charset="2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sym typeface="Symbol" pitchFamily="18" charset="2"/>
                              </a:rPr>
                              <m:t>3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chemeClr val="tx1"/>
                            </a:solidFill>
                            <a:latin typeface="Cambria Math"/>
                            <a:sym typeface="Symbol" pitchFamily="18" charset="2"/>
                          </a:rPr>
                          <m:t>dx</m:t>
                        </m:r>
                      </m:oMath>
                    </m:oMathPara>
                  </a14:m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4" name="Rectangle 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2000" y="2486608"/>
                  <a:ext cx="3581400" cy="1073820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l="-2041" t="-340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" name="Rectangle 4"/>
          <p:cNvSpPr/>
          <p:nvPr/>
        </p:nvSpPr>
        <p:spPr>
          <a:xfrm>
            <a:off x="533400" y="1066800"/>
            <a:ext cx="5715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dirty="0"/>
              <a:t>The moment of inertia </a:t>
            </a:r>
            <a:r>
              <a:rPr lang="en-US" sz="2400" b="0" dirty="0" smtClean="0"/>
              <a:t>about </a:t>
            </a:r>
            <a:r>
              <a:rPr lang="en-US" sz="2400" b="0" dirty="0"/>
              <a:t>the </a:t>
            </a:r>
            <a:r>
              <a:rPr lang="en-US" sz="2400" b="0" dirty="0" smtClean="0"/>
              <a:t>y-axis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685800" y="3657600"/>
                <a:ext cx="4800600" cy="19190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eaLnBrk="1" hangingPunct="1"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  <m:t>I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  <m:t>y</m:t>
                          </m:r>
                        </m:sub>
                      </m:sSub>
                      <m:r>
                        <a:rPr lang="en-US" b="0" i="0" smtClean="0">
                          <a:solidFill>
                            <a:schemeClr val="tx1"/>
                          </a:solidFill>
                          <a:latin typeface="Cambria Math"/>
                          <a:sym typeface="Symbol" pitchFamily="18" charset="2"/>
                        </a:rPr>
                        <m:t>=</m:t>
                      </m:r>
                      <m:nary>
                        <m:naryPr>
                          <m:ctrlPr>
                            <a:rPr lang="en-US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naryPr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𝟎</m:t>
                          </m:r>
                        </m:sub>
                        <m:sup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𝒃</m:t>
                          </m:r>
                        </m:sup>
                        <m:e>
                          <m:sSup>
                            <m:sSupPr>
                              <m:ctrlPr>
                                <a:rPr lang="en-US" b="0" i="1">
                                  <a:latin typeface="Cambria Math"/>
                                  <a:sym typeface="Symbol" pitchFamily="18" charset="2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b="0">
                                  <a:latin typeface="Cambria Math"/>
                                  <a:sym typeface="Symbol" pitchFamily="18" charset="2"/>
                                </a:rPr>
                                <m:t>x</m:t>
                              </m:r>
                            </m:e>
                            <m:sup>
                              <m:r>
                                <a:rPr lang="en-US" b="0">
                                  <a:latin typeface="Cambria Math"/>
                                  <a:sym typeface="Symbol" pitchFamily="18" charset="2"/>
                                </a:rPr>
                                <m:t>2</m:t>
                              </m:r>
                            </m:sup>
                          </m:sSup>
                          <m:d>
                            <m:dPr>
                              <m:ctrlPr>
                                <a:rPr lang="en-US" b="0" i="1">
                                  <a:solidFill>
                                    <a:schemeClr val="tx1"/>
                                  </a:solidFill>
                                  <a:latin typeface="Cambria Math"/>
                                  <a:sym typeface="Symbol" pitchFamily="18" charset="2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b="0" i="1">
                                      <a:latin typeface="Cambria Math"/>
                                      <a:sym typeface="Symbol" pitchFamily="18" charset="2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b="0">
                                      <a:latin typeface="Cambria Math"/>
                                      <a:sym typeface="Symbol" pitchFamily="18" charset="2"/>
                                    </a:rPr>
                                    <m:t>h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b="0" i="1">
                                          <a:latin typeface="Cambria Math"/>
                                          <a:sym typeface="Symbol" pitchFamily="18" charset="2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0" i="1">
                                          <a:latin typeface="Cambria Math"/>
                                          <a:sym typeface="Symbol" pitchFamily="18" charset="2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b="0" i="1">
                                          <a:latin typeface="Cambria Math"/>
                                          <a:sym typeface="Symbol" pitchFamily="18" charset="2"/>
                                        </a:rPr>
                                        <m:t>3</m:t>
                                      </m:r>
                                    </m:sup>
                                  </m:sSup>
                                </m:den>
                              </m:f>
                              <m:sSup>
                                <m:sSupPr>
                                  <m:ctrlPr>
                                    <a:rPr lang="en-US" b="0" i="1">
                                      <a:latin typeface="Cambria Math"/>
                                      <a:sym typeface="Symbol" pitchFamily="18" charset="2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>
                                      <a:latin typeface="Cambria Math"/>
                                      <a:sym typeface="Symbol" pitchFamily="18" charset="2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b="0" i="1">
                                      <a:latin typeface="Cambria Math"/>
                                      <a:sym typeface="Symbol" pitchFamily="18" charset="2"/>
                                    </a:rPr>
                                    <m:t>3</m:t>
                                  </m:r>
                                </m:sup>
                              </m:sSup>
                            </m:e>
                          </m:d>
                          <m:r>
                            <m:rPr>
                              <m:sty m:val="p"/>
                            </m:rPr>
                            <a:rPr lang="en-US" b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  <m:t>dx</m:t>
                          </m:r>
                          <m:r>
                            <a:rPr lang="en-US" b="0" i="0" smtClean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  <m:t>=</m:t>
                          </m:r>
                          <m:nary>
                            <m:naryPr>
                              <m:ctrlPr>
                                <a:rPr lang="en-US" i="1" dirty="0">
                                  <a:latin typeface="Cambria Math"/>
                                </a:rPr>
                              </m:ctrlPr>
                            </m:naryPr>
                            <m:sub>
                              <m:r>
                                <a:rPr lang="en-US" i="1" dirty="0">
                                  <a:latin typeface="Cambria Math"/>
                                </a:rPr>
                                <m:t>𝟎</m:t>
                              </m:r>
                            </m:sub>
                            <m:sup>
                              <m:r>
                                <a:rPr lang="en-US" i="1" dirty="0">
                                  <a:latin typeface="Cambria Math"/>
                                </a:rPr>
                                <m:t>𝒃</m:t>
                              </m:r>
                            </m:sup>
                            <m:e>
                              <m:f>
                                <m:fPr>
                                  <m:ctrlPr>
                                    <a:rPr lang="en-US" b="0" i="1">
                                      <a:latin typeface="Cambria Math"/>
                                      <a:sym typeface="Symbol" pitchFamily="18" charset="2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b="0">
                                      <a:latin typeface="Cambria Math"/>
                                      <a:sym typeface="Symbol" pitchFamily="18" charset="2"/>
                                    </a:rPr>
                                    <m:t>h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b="0" i="1">
                                          <a:latin typeface="Cambria Math"/>
                                          <a:sym typeface="Symbol" pitchFamily="18" charset="2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0" i="1">
                                          <a:latin typeface="Cambria Math"/>
                                          <a:sym typeface="Symbol" pitchFamily="18" charset="2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b="0" i="1">
                                          <a:latin typeface="Cambria Math"/>
                                          <a:sym typeface="Symbol" pitchFamily="18" charset="2"/>
                                        </a:rPr>
                                        <m:t>3</m:t>
                                      </m:r>
                                    </m:sup>
                                  </m:sSup>
                                </m:den>
                              </m:f>
                              <m:sSup>
                                <m:sSupPr>
                                  <m:ctrlPr>
                                    <a:rPr lang="en-US" b="0" i="1">
                                      <a:latin typeface="Cambria Math"/>
                                      <a:sym typeface="Symbol" pitchFamily="18" charset="2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>
                                      <a:latin typeface="Cambria Math"/>
                                      <a:sym typeface="Symbol" pitchFamily="18" charset="2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b="0" i="1">
                                      <a:latin typeface="Cambria Math"/>
                                      <a:sym typeface="Symbol" pitchFamily="18" charset="2"/>
                                    </a:rPr>
                                    <m:t>5</m:t>
                                  </m:r>
                                </m:sup>
                              </m:sSup>
                              <m:r>
                                <m:rPr>
                                  <m:sty m:val="p"/>
                                </m:rPr>
                                <a:rPr lang="en-US" b="0">
                                  <a:latin typeface="Cambria Math"/>
                                  <a:sym typeface="Symbol" pitchFamily="18" charset="2"/>
                                </a:rPr>
                                <m:t>dx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en-US" b="0" i="1" dirty="0" smtClean="0">
                  <a:solidFill>
                    <a:schemeClr val="tx1"/>
                  </a:solidFill>
                  <a:latin typeface="Cambria Math"/>
                  <a:sym typeface="Symbol" pitchFamily="18" charset="2"/>
                </a:endParaRPr>
              </a:p>
              <a:p>
                <a:pPr marL="0" indent="0" eaLnBrk="1" hangingPunct="1"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/>
                          <a:sym typeface="Symbol" pitchFamily="18" charset="2"/>
                        </a:rPr>
                        <m:t>     =</m:t>
                      </m:r>
                      <m:sSubSup>
                        <m:sSubSup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</m:ctrlPr>
                        </m:sSubSupPr>
                        <m:e>
                          <m:f>
                            <m:fPr>
                              <m:ctrlPr>
                                <a:rPr lang="en-US" b="0" i="1">
                                  <a:latin typeface="Cambria Math"/>
                                  <a:sym typeface="Symbol" pitchFamily="18" charset="2"/>
                                </a:rPr>
                              </m:ctrlPr>
                            </m:fPr>
                            <m:num>
                              <m:r>
                                <m:rPr>
                                  <m:sty m:val="p"/>
                                </m:rPr>
                                <a:rPr lang="en-US" b="0">
                                  <a:latin typeface="Cambria Math"/>
                                  <a:sym typeface="Symbol" pitchFamily="18" charset="2"/>
                                </a:rPr>
                                <m:t>h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b="0" i="1">
                                      <a:latin typeface="Cambria Math"/>
                                      <a:sym typeface="Symbol" pitchFamily="18" charset="2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>
                                      <a:latin typeface="Cambria Math"/>
                                      <a:sym typeface="Symbol" pitchFamily="18" charset="2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US" b="0" i="1">
                                      <a:latin typeface="Cambria Math"/>
                                      <a:sym typeface="Symbol" pitchFamily="18" charset="2"/>
                                    </a:rPr>
                                    <m:t>3</m:t>
                                  </m:r>
                                </m:sup>
                              </m:sSup>
                            </m:den>
                          </m:f>
                          <m:d>
                            <m:dPr>
                              <m:begChr m:val=""/>
                              <m:endChr m:val="|"/>
                              <m:ctrlP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sym typeface="Symbol" pitchFamily="18" charset="2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b="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sym typeface="Symbol" pitchFamily="18" charset="2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b="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sym typeface="Symbol" pitchFamily="18" charset="2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en-US" b="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/>
                                              <a:sym typeface="Symbol" pitchFamily="18" charset="2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b="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/>
                                              <a:sym typeface="Symbol" pitchFamily="18" charset="2"/>
                                            </a:rPr>
                                            <m:t>𝑥</m:t>
                                          </m:r>
                                        </m:e>
                                        <m:sup>
                                          <m:r>
                                            <a:rPr lang="en-US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/>
                                              <a:sym typeface="Symbol" pitchFamily="18" charset="2"/>
                                            </a:rPr>
                                            <m:t>6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en-US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sym typeface="Symbol" pitchFamily="18" charset="2"/>
                                        </a:rPr>
                                        <m:t>6</m:t>
                                      </m:r>
                                    </m:den>
                                  </m:f>
                                </m:e>
                              </m:d>
                            </m:e>
                          </m:d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  <m:t>0</m:t>
                          </m:r>
                        </m:sub>
                        <m:sup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/>
                              <a:sym typeface="Symbol" pitchFamily="18" charset="2"/>
                            </a:rPr>
                            <m:t>𝑏</m:t>
                          </m:r>
                        </m:sup>
                      </m:sSubSup>
                    </m:oMath>
                  </m:oMathPara>
                </a14:m>
                <a:endParaRPr lang="en-US" b="0" dirty="0" smtClean="0">
                  <a:solidFill>
                    <a:schemeClr val="tx1"/>
                  </a:solidFill>
                  <a:latin typeface="Cambria Math"/>
                  <a:sym typeface="Symbol" pitchFamily="18" charset="2"/>
                </a:endParaRPr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3657600"/>
                <a:ext cx="4800600" cy="191905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kern="1200" dirty="0" smtClean="0">
                <a:solidFill>
                  <a:srgbClr val="000096"/>
                </a:solidFill>
                <a:effectLst/>
                <a:ea typeface="+mn-ea"/>
                <a:cs typeface="+mn-cs"/>
              </a:rPr>
              <a:t>GROUP  PROBLEM  SOLVING (continued)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5295900" y="1447800"/>
            <a:ext cx="3467100" cy="2628900"/>
            <a:chOff x="1131794" y="3098514"/>
            <a:chExt cx="3467100" cy="2628900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1794" y="3098514"/>
              <a:ext cx="3467100" cy="2628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Rectangle 21"/>
            <p:cNvSpPr/>
            <p:nvPr/>
          </p:nvSpPr>
          <p:spPr bwMode="auto">
            <a:xfrm>
              <a:off x="2811557" y="4672557"/>
              <a:ext cx="152400" cy="6096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 cap="flat" cmpd="sng" algn="ctr">
              <a:solidFill>
                <a:srgbClr val="0000F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3" name="Rectangle 14"/>
            <p:cNvSpPr>
              <a:spLocks noChangeArrowheads="1"/>
            </p:cNvSpPr>
            <p:nvPr/>
          </p:nvSpPr>
          <p:spPr bwMode="auto">
            <a:xfrm>
              <a:off x="2667184" y="5219106"/>
              <a:ext cx="44114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000" b="0" dirty="0" smtClean="0">
                  <a:solidFill>
                    <a:srgbClr val="0000FA"/>
                  </a:solidFill>
                  <a:sym typeface="Symbol" pitchFamily="18" charset="2"/>
                </a:rPr>
                <a:t>dx</a:t>
              </a:r>
              <a:endParaRPr lang="en-US" dirty="0">
                <a:solidFill>
                  <a:srgbClr val="0000FA"/>
                </a:solidFill>
              </a:endParaRPr>
            </a:p>
          </p:txBody>
        </p:sp>
        <p:sp>
          <p:nvSpPr>
            <p:cNvPr id="24" name="Rectangle 14"/>
            <p:cNvSpPr>
              <a:spLocks noChangeArrowheads="1"/>
            </p:cNvSpPr>
            <p:nvPr/>
          </p:nvSpPr>
          <p:spPr bwMode="auto">
            <a:xfrm>
              <a:off x="2987918" y="4764453"/>
              <a:ext cx="3129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000" b="0" dirty="0">
                  <a:solidFill>
                    <a:srgbClr val="0000FA"/>
                  </a:solidFill>
                  <a:sym typeface="Symbol" pitchFamily="18" charset="2"/>
                </a:rPr>
                <a:t>y</a:t>
              </a:r>
              <a:endParaRPr lang="en-US" dirty="0">
                <a:solidFill>
                  <a:srgbClr val="0000FA"/>
                </a:solidFill>
              </a:endParaRPr>
            </a:p>
          </p:txBody>
        </p:sp>
        <p:sp>
          <p:nvSpPr>
            <p:cNvPr id="25" name="Rectangle 14"/>
            <p:cNvSpPr>
              <a:spLocks noChangeArrowheads="1"/>
            </p:cNvSpPr>
            <p:nvPr/>
          </p:nvSpPr>
          <p:spPr bwMode="auto">
            <a:xfrm>
              <a:off x="2396512" y="3825971"/>
              <a:ext cx="67518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000" b="0" dirty="0">
                  <a:sym typeface="Symbol" pitchFamily="18" charset="2"/>
                </a:rPr>
                <a:t>(</a:t>
              </a:r>
              <a:r>
                <a:rPr lang="en-US" sz="2000" b="0" dirty="0" err="1" smtClean="0">
                  <a:sym typeface="Symbol" pitchFamily="18" charset="2"/>
                </a:rPr>
                <a:t>x,y</a:t>
              </a:r>
              <a:r>
                <a:rPr lang="en-US" sz="2000" b="0" dirty="0" smtClean="0">
                  <a:sym typeface="Symbol" pitchFamily="18" charset="2"/>
                </a:rPr>
                <a:t>)</a:t>
              </a:r>
              <a:endParaRPr lang="en-US" dirty="0"/>
            </a:p>
          </p:txBody>
        </p:sp>
        <p:cxnSp>
          <p:nvCxnSpPr>
            <p:cNvPr id="26" name="Straight Arrow Connector 25"/>
            <p:cNvCxnSpPr/>
            <p:nvPr/>
          </p:nvCxnSpPr>
          <p:spPr bwMode="auto">
            <a:xfrm flipH="1" flipV="1">
              <a:off x="2830409" y="4216655"/>
              <a:ext cx="53581" cy="38143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  <p:sp>
          <p:nvSpPr>
            <p:cNvPr id="28" name="Rectangle 14"/>
            <p:cNvSpPr>
              <a:spLocks noChangeArrowheads="1"/>
            </p:cNvSpPr>
            <p:nvPr/>
          </p:nvSpPr>
          <p:spPr bwMode="auto">
            <a:xfrm>
              <a:off x="2761129" y="4493975"/>
              <a:ext cx="26802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400" b="0" dirty="0" smtClean="0">
                  <a:sym typeface="Symbol" pitchFamily="18" charset="2"/>
                </a:rPr>
                <a:t></a:t>
              </a:r>
              <a:endParaRPr lang="en-US" sz="1400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713529" y="5576651"/>
                <a:ext cx="1499641" cy="7283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rgbClr val="0000FA"/>
                              </a:solidFill>
                              <a:latin typeface="Cambria Math"/>
                              <a:sym typeface="Symbol" pitchFamily="18" charset="2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b="0">
                              <a:solidFill>
                                <a:srgbClr val="0000FA"/>
                              </a:solidFill>
                              <a:latin typeface="Cambria Math"/>
                              <a:sym typeface="Symbol" pitchFamily="18" charset="2"/>
                            </a:rPr>
                            <m:t>I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rgbClr val="0000FA"/>
                              </a:solidFill>
                              <a:latin typeface="Cambria Math"/>
                              <a:sym typeface="Symbol" pitchFamily="18" charset="2"/>
                            </a:rPr>
                            <m:t>y</m:t>
                          </m:r>
                        </m:sub>
                      </m:sSub>
                      <m:r>
                        <a:rPr lang="en-US" b="0">
                          <a:solidFill>
                            <a:srgbClr val="0000FA"/>
                          </a:solidFill>
                          <a:latin typeface="Cambria Math"/>
                          <a:sym typeface="Symbol" pitchFamily="18" charset="2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rgbClr val="0000FA"/>
                              </a:solidFill>
                              <a:latin typeface="Cambria Math"/>
                              <a:sym typeface="Symbol" pitchFamily="18" charset="2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rgbClr val="0000FA"/>
                              </a:solidFill>
                              <a:latin typeface="Cambria Math"/>
                              <a:sym typeface="Symbol" pitchFamily="18" charset="2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rgbClr val="0000FA"/>
                              </a:solidFill>
                              <a:latin typeface="Cambria Math"/>
                              <a:sym typeface="Symbol" pitchFamily="18" charset="2"/>
                            </a:rPr>
                            <m:t>6</m:t>
                          </m:r>
                        </m:den>
                      </m:f>
                      <m:sSup>
                        <m:sSupPr>
                          <m:ctrlPr>
                            <a:rPr lang="en-US" b="0" i="1" smtClean="0">
                              <a:solidFill>
                                <a:srgbClr val="0000FA"/>
                              </a:solidFill>
                              <a:latin typeface="Cambria Math"/>
                              <a:sym typeface="Symbol" pitchFamily="18" charset="2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rgbClr val="0000FA"/>
                              </a:solidFill>
                              <a:latin typeface="Cambria Math"/>
                              <a:sym typeface="Symbol" pitchFamily="18" charset="2"/>
                            </a:rPr>
                            <m:t>𝑏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rgbClr val="0000FA"/>
                              </a:solidFill>
                              <a:latin typeface="Cambria Math"/>
                              <a:sym typeface="Symbol" pitchFamily="18" charset="2"/>
                            </a:rPr>
                            <m:t>3</m:t>
                          </m:r>
                        </m:sup>
                      </m:sSup>
                      <m:r>
                        <a:rPr lang="en-US" b="0" i="1" smtClean="0">
                          <a:solidFill>
                            <a:srgbClr val="0000FA"/>
                          </a:solidFill>
                          <a:latin typeface="Cambria Math"/>
                          <a:sym typeface="Symbol" pitchFamily="18" charset="2"/>
                        </a:rPr>
                        <m:t>h</m:t>
                      </m:r>
                    </m:oMath>
                  </m:oMathPara>
                </a14:m>
                <a:endParaRPr lang="en-US" dirty="0">
                  <a:solidFill>
                    <a:srgbClr val="0000FA"/>
                  </a:solidFill>
                </a:endParaRPr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529" y="5576651"/>
                <a:ext cx="1499641" cy="728341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08393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532831" y="2166938"/>
            <a:ext cx="8108950" cy="2646363"/>
            <a:chOff x="264" y="1461"/>
            <a:chExt cx="5108" cy="1667"/>
          </a:xfrm>
        </p:grpSpPr>
        <p:sp>
          <p:nvSpPr>
            <p:cNvPr id="3078" name="Text Box 3"/>
            <p:cNvSpPr txBox="1">
              <a:spLocks noChangeArrowheads="1"/>
            </p:cNvSpPr>
            <p:nvPr/>
          </p:nvSpPr>
          <p:spPr bwMode="auto">
            <a:xfrm>
              <a:off x="264" y="1579"/>
              <a:ext cx="2928" cy="1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b="1" u="sng" dirty="0"/>
                <a:t>Today’s Objectives:</a:t>
              </a:r>
              <a:endParaRPr lang="en-US" dirty="0"/>
            </a:p>
            <a:p>
              <a:pPr eaLnBrk="1" hangingPunct="1">
                <a:spcBef>
                  <a:spcPct val="50000"/>
                </a:spcBef>
              </a:pPr>
              <a:r>
                <a:rPr lang="en-US" dirty="0" smtClean="0"/>
                <a:t>You </a:t>
              </a:r>
              <a:r>
                <a:rPr lang="en-US" dirty="0"/>
                <a:t>will be able to:</a:t>
              </a:r>
            </a:p>
            <a:p>
              <a:pPr eaLnBrk="1" hangingPunct="1">
                <a:spcBef>
                  <a:spcPct val="50000"/>
                </a:spcBef>
                <a:buFontTx/>
                <a:buAutoNum type="arabicPeriod"/>
              </a:pPr>
              <a:r>
                <a:rPr lang="en-US" dirty="0"/>
                <a:t>Apply the </a:t>
              </a:r>
              <a:r>
                <a:rPr lang="en-US" dirty="0">
                  <a:solidFill>
                    <a:srgbClr val="FF0000"/>
                  </a:solidFill>
                </a:rPr>
                <a:t>parallel-axis theorem</a:t>
              </a:r>
              <a:r>
                <a:rPr lang="en-US" dirty="0"/>
                <a:t>.</a:t>
              </a:r>
            </a:p>
            <a:p>
              <a:pPr eaLnBrk="1" hangingPunct="1">
                <a:spcBef>
                  <a:spcPct val="50000"/>
                </a:spcBef>
                <a:buFontTx/>
                <a:buAutoNum type="arabicPeriod"/>
              </a:pPr>
              <a:r>
                <a:rPr lang="en-US" dirty="0"/>
                <a:t>Determine the moment of inertia (</a:t>
              </a:r>
              <a:r>
                <a:rPr lang="en-US" dirty="0" err="1"/>
                <a:t>MoI</a:t>
              </a:r>
              <a:r>
                <a:rPr lang="en-US" dirty="0"/>
                <a:t>) for a composite area.</a:t>
              </a:r>
            </a:p>
          </p:txBody>
        </p:sp>
        <p:pic>
          <p:nvPicPr>
            <p:cNvPr id="3079" name="Picture 8" descr="CH 10 Steel Beams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6" y="1461"/>
              <a:ext cx="2066" cy="1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PARALLEL-AXIS  THEOREM,  RADIUS  OF GYRATION  &amp;  MOMENT  OF  INERTIA  FOR  COMPOSITE  AREAS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899552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914400" y="3962400"/>
            <a:ext cx="7162800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/>
              <a:t>It is helpful and efficient if you can do a </a:t>
            </a:r>
            <a:r>
              <a:rPr lang="en-US" sz="2400" dirty="0">
                <a:solidFill>
                  <a:srgbClr val="FF0000"/>
                </a:solidFill>
              </a:rPr>
              <a:t>simpler method for determining the </a:t>
            </a:r>
            <a:r>
              <a:rPr lang="en-US" sz="2400" dirty="0" err="1">
                <a:solidFill>
                  <a:srgbClr val="FF0000"/>
                </a:solidFill>
              </a:rPr>
              <a:t>MoI</a:t>
            </a:r>
            <a:r>
              <a:rPr lang="en-US" sz="2400" dirty="0"/>
              <a:t> of such cross-sectional areas as compared to the integration method.  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dirty="0"/>
              <a:t>Do you have any ideas about how this problem might be approached?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914400" y="1219200"/>
            <a:ext cx="7315200" cy="2678113"/>
            <a:chOff x="576" y="768"/>
            <a:chExt cx="4608" cy="1687"/>
          </a:xfrm>
        </p:grpSpPr>
        <p:sp>
          <p:nvSpPr>
            <p:cNvPr id="5127" name="Text Box 9"/>
            <p:cNvSpPr txBox="1">
              <a:spLocks noChangeArrowheads="1"/>
            </p:cNvSpPr>
            <p:nvPr/>
          </p:nvSpPr>
          <p:spPr bwMode="auto">
            <a:xfrm>
              <a:off x="2448" y="768"/>
              <a:ext cx="2736" cy="1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dirty="0"/>
                <a:t>Cross-sectional areas of structural members are usually made of </a:t>
              </a:r>
              <a:r>
                <a:rPr lang="en-US" sz="2400" dirty="0">
                  <a:solidFill>
                    <a:srgbClr val="FF0000"/>
                  </a:solidFill>
                </a:rPr>
                <a:t>simple shapes or combination of simple shapes</a:t>
              </a:r>
              <a:r>
                <a:rPr lang="en-US" sz="2400" dirty="0"/>
                <a:t>.  To design these types of members, we need to find the moment of inertia (</a:t>
              </a:r>
              <a:r>
                <a:rPr lang="en-US" sz="2400" dirty="0" err="1"/>
                <a:t>MoI</a:t>
              </a:r>
              <a:r>
                <a:rPr lang="en-US" sz="2400" dirty="0"/>
                <a:t>).</a:t>
              </a:r>
            </a:p>
          </p:txBody>
        </p:sp>
        <p:pic>
          <p:nvPicPr>
            <p:cNvPr id="5128" name="Picture 9" descr="CH 9 T Beam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864"/>
              <a:ext cx="1780" cy="1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APPLICATIONS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14956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4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2" name="Text Box 20"/>
          <p:cNvSpPr txBox="1">
            <a:spLocks noChangeArrowheads="1"/>
          </p:cNvSpPr>
          <p:nvPr/>
        </p:nvSpPr>
        <p:spPr bwMode="auto">
          <a:xfrm>
            <a:off x="3429000" y="3276600"/>
            <a:ext cx="5181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>
                <a:solidFill>
                  <a:srgbClr val="0000FA"/>
                </a:solidFill>
              </a:rPr>
              <a:t>Design calculations typically require use of the </a:t>
            </a:r>
            <a:r>
              <a:rPr lang="en-US" sz="2400" dirty="0" err="1">
                <a:solidFill>
                  <a:srgbClr val="0000FA"/>
                </a:solidFill>
              </a:rPr>
              <a:t>MoI</a:t>
            </a:r>
            <a:r>
              <a:rPr lang="en-US" sz="2400" dirty="0">
                <a:solidFill>
                  <a:srgbClr val="0000FA"/>
                </a:solidFill>
              </a:rPr>
              <a:t> </a:t>
            </a:r>
            <a:r>
              <a:rPr lang="en-US" sz="2400" dirty="0"/>
              <a:t>for these cross-sectional areas.  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609600" y="1447800"/>
            <a:ext cx="7848600" cy="3063875"/>
            <a:chOff x="384" y="912"/>
            <a:chExt cx="4944" cy="1930"/>
          </a:xfrm>
        </p:grpSpPr>
        <p:sp>
          <p:nvSpPr>
            <p:cNvPr id="6151" name="Text Box 19"/>
            <p:cNvSpPr txBox="1">
              <a:spLocks noChangeArrowheads="1"/>
            </p:cNvSpPr>
            <p:nvPr/>
          </p:nvSpPr>
          <p:spPr bwMode="auto">
            <a:xfrm>
              <a:off x="2112" y="912"/>
              <a:ext cx="3216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dirty="0"/>
                <a:t>This is another example of  a </a:t>
              </a:r>
              <a:r>
                <a:rPr lang="en-US" sz="2400" dirty="0">
                  <a:solidFill>
                    <a:srgbClr val="FF0000"/>
                  </a:solidFill>
                </a:rPr>
                <a:t>structural member with a composite cross-area</a:t>
              </a:r>
              <a:r>
                <a:rPr lang="en-US" sz="2400" dirty="0"/>
                <a:t>. Such assemblies are often referred to as a “built-up” beam or member.</a:t>
              </a:r>
            </a:p>
          </p:txBody>
        </p:sp>
        <p:pic>
          <p:nvPicPr>
            <p:cNvPr id="6152" name="Picture 9" descr="CH 10 Application Wood Beam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" y="1008"/>
              <a:ext cx="1742" cy="1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APPLICATIONS </a:t>
            </a:r>
            <a:r>
              <a:rPr lang="en-US" sz="2400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(continued)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25773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2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533400" y="4876800"/>
            <a:ext cx="83058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/>
              <a:t>Consider an </a:t>
            </a:r>
            <a:r>
              <a:rPr lang="en-US" sz="2400" dirty="0">
                <a:solidFill>
                  <a:srgbClr val="FF0000"/>
                </a:solidFill>
              </a:rPr>
              <a:t>area with centroid C</a:t>
            </a:r>
            <a:r>
              <a:rPr lang="en-US" sz="2400" dirty="0"/>
              <a:t>.  The x</a:t>
            </a:r>
            <a:r>
              <a:rPr lang="en-US" sz="2400" dirty="0">
                <a:cs typeface="Times New Roman" pitchFamily="18" charset="0"/>
              </a:rPr>
              <a:t>' and y' axes pass through C.  The </a:t>
            </a:r>
            <a:r>
              <a:rPr lang="en-US" sz="2400" dirty="0" err="1">
                <a:cs typeface="Times New Roman" pitchFamily="18" charset="0"/>
              </a:rPr>
              <a:t>MoI</a:t>
            </a:r>
            <a:r>
              <a:rPr lang="en-US" sz="2400" dirty="0">
                <a:cs typeface="Times New Roman" pitchFamily="18" charset="0"/>
              </a:rPr>
              <a:t> about the x-axis, which is parallel to, and </a:t>
            </a:r>
            <a:r>
              <a:rPr lang="en-US" sz="2400" dirty="0">
                <a:solidFill>
                  <a:srgbClr val="0000FA"/>
                </a:solidFill>
                <a:cs typeface="Times New Roman" pitchFamily="18" charset="0"/>
              </a:rPr>
              <a:t>distance </a:t>
            </a:r>
            <a:r>
              <a:rPr lang="en-US" sz="2400" dirty="0" err="1">
                <a:solidFill>
                  <a:srgbClr val="0000FA"/>
                </a:solidFill>
                <a:cs typeface="Times New Roman" pitchFamily="18" charset="0"/>
              </a:rPr>
              <a:t>d</a:t>
            </a:r>
            <a:r>
              <a:rPr lang="en-US" sz="2400" baseline="-25000" dirty="0" err="1">
                <a:solidFill>
                  <a:srgbClr val="0000FA"/>
                </a:solidFill>
                <a:cs typeface="Times New Roman" pitchFamily="18" charset="0"/>
              </a:rPr>
              <a:t>y</a:t>
            </a:r>
            <a:r>
              <a:rPr lang="en-US" sz="2400" dirty="0">
                <a:solidFill>
                  <a:srgbClr val="0000FA"/>
                </a:solidFill>
                <a:cs typeface="Times New Roman" pitchFamily="18" charset="0"/>
              </a:rPr>
              <a:t> from the x ' </a:t>
            </a:r>
            <a:r>
              <a:rPr lang="en-US" sz="2400" dirty="0">
                <a:cs typeface="Times New Roman" pitchFamily="18" charset="0"/>
              </a:rPr>
              <a:t>axis,  is found by using the parallel-axis theorem. 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762000" y="1371600"/>
            <a:ext cx="8001000" cy="3216275"/>
            <a:chOff x="480" y="864"/>
            <a:chExt cx="5040" cy="2026"/>
          </a:xfrm>
        </p:grpSpPr>
        <p:sp>
          <p:nvSpPr>
            <p:cNvPr id="7175" name="Text Box 8"/>
            <p:cNvSpPr txBox="1">
              <a:spLocks noChangeArrowheads="1"/>
            </p:cNvSpPr>
            <p:nvPr/>
          </p:nvSpPr>
          <p:spPr bwMode="auto">
            <a:xfrm>
              <a:off x="2352" y="864"/>
              <a:ext cx="3168" cy="1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dirty="0"/>
                <a:t>This theorem </a:t>
              </a:r>
              <a:r>
                <a:rPr lang="en-US" sz="2400" dirty="0">
                  <a:solidFill>
                    <a:srgbClr val="FF0000"/>
                  </a:solidFill>
                </a:rPr>
                <a:t>relates</a:t>
              </a:r>
              <a:r>
                <a:rPr lang="en-US" sz="2400" dirty="0"/>
                <a:t> the moment of inertia (</a:t>
              </a:r>
              <a:r>
                <a:rPr lang="en-US" sz="2400" dirty="0" err="1"/>
                <a:t>MoI</a:t>
              </a:r>
              <a:r>
                <a:rPr lang="en-US" sz="2400" dirty="0"/>
                <a:t>) of an area </a:t>
              </a:r>
              <a:r>
                <a:rPr lang="en-US" sz="2400" u="sng" dirty="0">
                  <a:solidFill>
                    <a:srgbClr val="0000FA"/>
                  </a:solidFill>
                </a:rPr>
                <a:t>about an axis passing through the area’s centroid</a:t>
              </a:r>
              <a:r>
                <a:rPr lang="en-US" sz="2400" dirty="0">
                  <a:solidFill>
                    <a:srgbClr val="0000FA"/>
                  </a:solidFill>
                </a:rPr>
                <a:t> </a:t>
              </a:r>
              <a:r>
                <a:rPr lang="en-US" sz="2400" dirty="0"/>
                <a:t>to the </a:t>
              </a:r>
              <a:r>
                <a:rPr lang="en-US" sz="2400" dirty="0" err="1"/>
                <a:t>MoI</a:t>
              </a:r>
              <a:r>
                <a:rPr lang="en-US" sz="2400" dirty="0"/>
                <a:t> of the area about a </a:t>
              </a:r>
              <a:r>
                <a:rPr lang="en-US" sz="2400" u="sng" dirty="0">
                  <a:solidFill>
                    <a:srgbClr val="0000FA"/>
                  </a:solidFill>
                </a:rPr>
                <a:t>corresponding parallel axis</a:t>
              </a:r>
              <a:r>
                <a:rPr lang="en-US" sz="2400" u="sng" dirty="0"/>
                <a:t>.</a:t>
              </a:r>
              <a:r>
                <a:rPr lang="en-US" sz="2400" dirty="0"/>
                <a:t>  This </a:t>
              </a:r>
              <a:r>
                <a:rPr lang="en-US" sz="2400" dirty="0">
                  <a:solidFill>
                    <a:srgbClr val="FF0000"/>
                  </a:solidFill>
                </a:rPr>
                <a:t>theorem has many practical applications</a:t>
              </a:r>
              <a:r>
                <a:rPr lang="en-US" sz="2400" dirty="0"/>
                <a:t>, especially when working with composite areas.</a:t>
              </a:r>
            </a:p>
          </p:txBody>
        </p:sp>
        <p:pic>
          <p:nvPicPr>
            <p:cNvPr id="7176" name="Picture 9" descr="CH 10 Parallel Axis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" y="960"/>
              <a:ext cx="1776" cy="1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PARALLEL-AXIS  THEOREM  FOR  AN  AREA </a:t>
            </a:r>
            <a:b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lang="en-US" sz="2400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(Section 10.2)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42719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533400" y="2008211"/>
            <a:ext cx="8237538" cy="2705100"/>
            <a:chOff x="-144" y="1489"/>
            <a:chExt cx="5189" cy="1704"/>
          </a:xfrm>
        </p:grpSpPr>
        <p:sp>
          <p:nvSpPr>
            <p:cNvPr id="3078" name="Text Box 3"/>
            <p:cNvSpPr txBox="1">
              <a:spLocks noChangeArrowheads="1"/>
            </p:cNvSpPr>
            <p:nvPr/>
          </p:nvSpPr>
          <p:spPr bwMode="auto">
            <a:xfrm>
              <a:off x="-144" y="1489"/>
              <a:ext cx="2880" cy="1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92100" indent="-2921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u="sng" dirty="0"/>
                <a:t>Today’s Objectives</a:t>
              </a:r>
              <a:r>
                <a:rPr lang="en-US" dirty="0"/>
                <a:t>: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 b="0" dirty="0"/>
                <a:t>Y</a:t>
              </a:r>
              <a:r>
                <a:rPr lang="en-US" b="0" dirty="0" smtClean="0"/>
                <a:t>ou </a:t>
              </a:r>
              <a:r>
                <a:rPr lang="en-US" b="0" dirty="0"/>
                <a:t>will be able to:</a:t>
              </a:r>
            </a:p>
            <a:p>
              <a:pPr eaLnBrk="1" hangingPunct="1">
                <a:spcBef>
                  <a:spcPct val="25000"/>
                </a:spcBef>
              </a:pPr>
              <a:r>
                <a:rPr lang="en-US" b="0" dirty="0"/>
                <a:t>a) </a:t>
              </a:r>
              <a:r>
                <a:rPr lang="en-US" b="0" dirty="0">
                  <a:solidFill>
                    <a:srgbClr val="FF0000"/>
                  </a:solidFill>
                </a:rPr>
                <a:t>Define the moments of inertia </a:t>
              </a:r>
              <a:r>
                <a:rPr lang="en-US" b="0" dirty="0">
                  <a:solidFill>
                    <a:srgbClr val="0000FA"/>
                  </a:solidFill>
                </a:rPr>
                <a:t>(</a:t>
              </a:r>
              <a:r>
                <a:rPr lang="en-US" b="0" dirty="0" err="1">
                  <a:solidFill>
                    <a:srgbClr val="0000FA"/>
                  </a:solidFill>
                </a:rPr>
                <a:t>MoI</a:t>
              </a:r>
              <a:r>
                <a:rPr lang="en-US" b="0" dirty="0">
                  <a:solidFill>
                    <a:srgbClr val="0000FA"/>
                  </a:solidFill>
                </a:rPr>
                <a:t>)</a:t>
              </a:r>
              <a:r>
                <a:rPr lang="en-US" b="0" dirty="0">
                  <a:solidFill>
                    <a:srgbClr val="00FFFF"/>
                  </a:solidFill>
                </a:rPr>
                <a:t> </a:t>
              </a:r>
              <a:r>
                <a:rPr lang="en-US" b="0" dirty="0"/>
                <a:t>for an area.</a:t>
              </a:r>
            </a:p>
            <a:p>
              <a:pPr eaLnBrk="1" hangingPunct="1">
                <a:spcBef>
                  <a:spcPct val="25000"/>
                </a:spcBef>
              </a:pPr>
              <a:r>
                <a:rPr lang="en-US" b="0" dirty="0"/>
                <a:t>b) Determine the </a:t>
              </a:r>
              <a:r>
                <a:rPr lang="en-US" b="0" dirty="0" err="1"/>
                <a:t>MoI</a:t>
              </a:r>
              <a:r>
                <a:rPr lang="en-US" b="0" dirty="0"/>
                <a:t> for an area by integration.</a:t>
              </a:r>
            </a:p>
          </p:txBody>
        </p:sp>
        <p:pic>
          <p:nvPicPr>
            <p:cNvPr id="3079" name="Picture 8" descr="CH 10 Roo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6" y="1607"/>
              <a:ext cx="2309" cy="1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DEFINITION OF  MOMENTS  OF  INERTIA FOR  AREAS, RADIUS  OF   GYRATION OF  AN AREA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2"/>
          <p:cNvGrpSpPr>
            <a:grpSpLocks/>
          </p:cNvGrpSpPr>
          <p:nvPr/>
        </p:nvGrpSpPr>
        <p:grpSpPr bwMode="auto">
          <a:xfrm>
            <a:off x="3124200" y="2514600"/>
            <a:ext cx="5410200" cy="3046413"/>
            <a:chOff x="1968" y="1392"/>
            <a:chExt cx="3408" cy="1919"/>
          </a:xfrm>
        </p:grpSpPr>
        <p:sp>
          <p:nvSpPr>
            <p:cNvPr id="8208" name="Text Box 24"/>
            <p:cNvSpPr txBox="1">
              <a:spLocks noChangeArrowheads="1"/>
            </p:cNvSpPr>
            <p:nvPr/>
          </p:nvSpPr>
          <p:spPr bwMode="auto">
            <a:xfrm>
              <a:off x="1968" y="1392"/>
              <a:ext cx="3408" cy="1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dirty="0"/>
                <a:t>Using </a:t>
              </a:r>
              <a:r>
                <a:rPr lang="en-US" sz="2400" dirty="0">
                  <a:solidFill>
                    <a:srgbClr val="FF0000"/>
                  </a:solidFill>
                </a:rPr>
                <a:t>the definition of the centroid</a:t>
              </a:r>
              <a:r>
                <a:rPr lang="en-US" sz="2400" dirty="0"/>
                <a:t>: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 sz="2400" dirty="0"/>
                <a:t>y'    =    (</a:t>
              </a:r>
              <a:r>
                <a:rPr lang="en-US" sz="2400" dirty="0">
                  <a:sym typeface="Symbol" pitchFamily="18" charset="2"/>
                </a:rPr>
                <a:t></a:t>
              </a:r>
              <a:r>
                <a:rPr lang="en-US" sz="2400" baseline="-25000" dirty="0">
                  <a:sym typeface="Symbol" pitchFamily="18" charset="2"/>
                </a:rPr>
                <a:t>A</a:t>
              </a:r>
              <a:r>
                <a:rPr lang="en-US" sz="2400" dirty="0">
                  <a:sym typeface="Symbol" pitchFamily="18" charset="2"/>
                </a:rPr>
                <a:t> y</a:t>
              </a:r>
              <a:r>
                <a:rPr lang="en-US" sz="2400" dirty="0">
                  <a:cs typeface="Times New Roman" pitchFamily="18" charset="0"/>
                </a:rPr>
                <a:t>' </a:t>
              </a:r>
              <a:r>
                <a:rPr lang="en-US" sz="2400" dirty="0" err="1">
                  <a:cs typeface="Times New Roman" pitchFamily="18" charset="0"/>
                </a:rPr>
                <a:t>dA</a:t>
              </a:r>
              <a:r>
                <a:rPr lang="en-US" sz="2400" dirty="0">
                  <a:cs typeface="Times New Roman" pitchFamily="18" charset="0"/>
                </a:rPr>
                <a:t>) / (</a:t>
              </a:r>
              <a:r>
                <a:rPr lang="en-US" sz="2400" dirty="0">
                  <a:sym typeface="Symbol" pitchFamily="18" charset="2"/>
                </a:rPr>
                <a:t></a:t>
              </a:r>
              <a:r>
                <a:rPr lang="en-US" sz="2400" baseline="-25000" dirty="0">
                  <a:sym typeface="Symbol" pitchFamily="18" charset="2"/>
                </a:rPr>
                <a:t>A</a:t>
              </a:r>
              <a:r>
                <a:rPr lang="en-US" sz="2400" dirty="0">
                  <a:sym typeface="Symbol" pitchFamily="18" charset="2"/>
                </a:rPr>
                <a:t> </a:t>
              </a:r>
              <a:r>
                <a:rPr lang="en-US" sz="2400" dirty="0" err="1">
                  <a:sym typeface="Symbol" pitchFamily="18" charset="2"/>
                </a:rPr>
                <a:t>dA</a:t>
              </a:r>
              <a:r>
                <a:rPr lang="en-US" sz="2400" dirty="0">
                  <a:sym typeface="Symbol" pitchFamily="18" charset="2"/>
                </a:rPr>
                <a:t>) .  Now 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 sz="2400" dirty="0">
                  <a:sym typeface="Symbol" pitchFamily="18" charset="2"/>
                </a:rPr>
                <a:t>since C is at the origin of the x</a:t>
              </a:r>
              <a:r>
                <a:rPr lang="en-US" sz="2400" dirty="0">
                  <a:cs typeface="Times New Roman" pitchFamily="18" charset="0"/>
                </a:rPr>
                <a:t>'</a:t>
              </a:r>
              <a:r>
                <a:rPr lang="en-US" sz="2400" dirty="0">
                  <a:sym typeface="Symbol" pitchFamily="18" charset="2"/>
                </a:rPr>
                <a:t> </a:t>
              </a:r>
              <a:r>
                <a:rPr lang="en-US" sz="2400" dirty="0">
                  <a:cs typeface="Times New Roman" pitchFamily="18" charset="0"/>
                  <a:sym typeface="Symbol" pitchFamily="18" charset="2"/>
                </a:rPr>
                <a:t>–</a:t>
              </a:r>
              <a:r>
                <a:rPr lang="en-US" sz="2400" dirty="0">
                  <a:sym typeface="Symbol" pitchFamily="18" charset="2"/>
                </a:rPr>
                <a:t>  y</a:t>
              </a:r>
              <a:r>
                <a:rPr lang="en-US" sz="2400" dirty="0">
                  <a:cs typeface="Times New Roman" pitchFamily="18" charset="0"/>
                </a:rPr>
                <a:t>'</a:t>
              </a:r>
              <a:r>
                <a:rPr lang="en-US" sz="2400" dirty="0">
                  <a:sym typeface="Symbol" pitchFamily="18" charset="2"/>
                </a:rPr>
                <a:t> axes, 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 sz="2400" dirty="0">
                  <a:sym typeface="Symbol" pitchFamily="18" charset="2"/>
                </a:rPr>
                <a:t>y</a:t>
              </a:r>
              <a:r>
                <a:rPr lang="en-US" sz="2400" dirty="0">
                  <a:cs typeface="Times New Roman" pitchFamily="18" charset="0"/>
                </a:rPr>
                <a:t>'</a:t>
              </a:r>
              <a:r>
                <a:rPr lang="en-US" sz="2400" dirty="0">
                  <a:sym typeface="Symbol" pitchFamily="18" charset="2"/>
                </a:rPr>
                <a:t>  =  0 ,  and hence  </a:t>
              </a:r>
              <a:r>
                <a:rPr lang="en-US" sz="2400" baseline="-25000" dirty="0">
                  <a:sym typeface="Symbol" pitchFamily="18" charset="2"/>
                </a:rPr>
                <a:t>A</a:t>
              </a:r>
              <a:r>
                <a:rPr lang="en-US" sz="2400" dirty="0">
                  <a:sym typeface="Symbol" pitchFamily="18" charset="2"/>
                </a:rPr>
                <a:t> y</a:t>
              </a:r>
              <a:r>
                <a:rPr lang="en-US" sz="2400" dirty="0">
                  <a:cs typeface="Times New Roman" pitchFamily="18" charset="0"/>
                </a:rPr>
                <a:t>'</a:t>
              </a:r>
              <a:r>
                <a:rPr lang="en-US" sz="2400" dirty="0">
                  <a:sym typeface="Symbol" pitchFamily="18" charset="2"/>
                </a:rPr>
                <a:t> </a:t>
              </a:r>
              <a:r>
                <a:rPr lang="en-US" sz="2400" dirty="0" err="1">
                  <a:sym typeface="Symbol" pitchFamily="18" charset="2"/>
                </a:rPr>
                <a:t>dA</a:t>
              </a:r>
              <a:r>
                <a:rPr lang="en-US" sz="2400" dirty="0">
                  <a:sym typeface="Symbol" pitchFamily="18" charset="2"/>
                </a:rPr>
                <a:t>   =   0 .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 sz="2400" dirty="0">
                  <a:solidFill>
                    <a:srgbClr val="0000FA"/>
                  </a:solidFill>
                  <a:sym typeface="Symbol" pitchFamily="18" charset="2"/>
                </a:rPr>
                <a:t>  Thus   I</a:t>
              </a:r>
              <a:r>
                <a:rPr lang="en-US" sz="2400" baseline="-25000" dirty="0">
                  <a:solidFill>
                    <a:srgbClr val="0000FA"/>
                  </a:solidFill>
                  <a:sym typeface="Symbol" pitchFamily="18" charset="2"/>
                </a:rPr>
                <a:t>X</a:t>
              </a:r>
              <a:r>
                <a:rPr lang="en-US" sz="2400" dirty="0">
                  <a:solidFill>
                    <a:srgbClr val="0000FA"/>
                  </a:solidFill>
                  <a:sym typeface="Symbol" pitchFamily="18" charset="2"/>
                </a:rPr>
                <a:t>  =   I</a:t>
              </a:r>
              <a:r>
                <a:rPr lang="en-US" sz="2400" baseline="-25000" dirty="0">
                  <a:solidFill>
                    <a:srgbClr val="0000FA"/>
                  </a:solidFill>
                  <a:sym typeface="Symbol" pitchFamily="18" charset="2"/>
                </a:rPr>
                <a:t>X</a:t>
              </a:r>
              <a:r>
                <a:rPr lang="en-US" sz="2400" dirty="0">
                  <a:solidFill>
                    <a:srgbClr val="0000FA"/>
                  </a:solidFill>
                  <a:cs typeface="Times New Roman" pitchFamily="18" charset="0"/>
                </a:rPr>
                <a:t>'   +     A </a:t>
              </a:r>
              <a:r>
                <a:rPr lang="en-US" sz="2400" dirty="0" smtClean="0">
                  <a:solidFill>
                    <a:srgbClr val="0000FA"/>
                  </a:solidFill>
                  <a:cs typeface="Times New Roman" pitchFamily="18" charset="0"/>
                </a:rPr>
                <a:t>d</a:t>
              </a:r>
              <a:r>
                <a:rPr lang="en-US" sz="2400" baseline="-25000" dirty="0" smtClean="0">
                  <a:solidFill>
                    <a:srgbClr val="0000FA"/>
                  </a:solidFill>
                  <a:cs typeface="Times New Roman" pitchFamily="18" charset="0"/>
                </a:rPr>
                <a:t>y</a:t>
              </a:r>
              <a:r>
                <a:rPr lang="en-US" sz="2400" baseline="30000" dirty="0" smtClean="0">
                  <a:solidFill>
                    <a:srgbClr val="0000FA"/>
                  </a:solidFill>
                  <a:cs typeface="Times New Roman" pitchFamily="18" charset="0"/>
                </a:rPr>
                <a:t>2 </a:t>
              </a:r>
              <a:endParaRPr lang="en-US" sz="2400" baseline="30000" dirty="0">
                <a:solidFill>
                  <a:srgbClr val="0000FA"/>
                </a:solidFill>
                <a:cs typeface="Times New Roman" pitchFamily="18" charset="0"/>
              </a:endParaRPr>
            </a:p>
          </p:txBody>
        </p:sp>
        <p:sp>
          <p:nvSpPr>
            <p:cNvPr id="8209" name="Line 26"/>
            <p:cNvSpPr>
              <a:spLocks noChangeShapeType="1"/>
            </p:cNvSpPr>
            <p:nvPr/>
          </p:nvSpPr>
          <p:spPr bwMode="auto">
            <a:xfrm>
              <a:off x="3150" y="2825"/>
              <a:ext cx="96" cy="0"/>
            </a:xfrm>
            <a:prstGeom prst="line">
              <a:avLst/>
            </a:prstGeom>
            <a:noFill/>
            <a:ln w="9525">
              <a:solidFill>
                <a:srgbClr val="0000F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8210" name="Line 28"/>
            <p:cNvSpPr>
              <a:spLocks noChangeShapeType="1"/>
            </p:cNvSpPr>
            <p:nvPr/>
          </p:nvSpPr>
          <p:spPr bwMode="auto">
            <a:xfrm>
              <a:off x="2008" y="1792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8211" name="Line 29"/>
            <p:cNvSpPr>
              <a:spLocks noChangeShapeType="1"/>
            </p:cNvSpPr>
            <p:nvPr/>
          </p:nvSpPr>
          <p:spPr bwMode="auto">
            <a:xfrm>
              <a:off x="2016" y="2496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3" name="Group 51"/>
          <p:cNvGrpSpPr>
            <a:grpSpLocks/>
          </p:cNvGrpSpPr>
          <p:nvPr/>
        </p:nvGrpSpPr>
        <p:grpSpPr bwMode="auto">
          <a:xfrm>
            <a:off x="3124200" y="5495843"/>
            <a:ext cx="4700588" cy="1354138"/>
            <a:chOff x="1968" y="3168"/>
            <a:chExt cx="2961" cy="853"/>
          </a:xfrm>
        </p:grpSpPr>
        <p:sp>
          <p:nvSpPr>
            <p:cNvPr id="8205" name="Text Box 45"/>
            <p:cNvSpPr txBox="1">
              <a:spLocks noChangeArrowheads="1"/>
            </p:cNvSpPr>
            <p:nvPr/>
          </p:nvSpPr>
          <p:spPr bwMode="auto">
            <a:xfrm>
              <a:off x="1968" y="3168"/>
              <a:ext cx="2961" cy="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dirty="0">
                  <a:solidFill>
                    <a:srgbClr val="0000FA"/>
                  </a:solidFill>
                  <a:cs typeface="Times New Roman" pitchFamily="18" charset="0"/>
                </a:rPr>
                <a:t>Similarly,  I</a:t>
              </a:r>
              <a:r>
                <a:rPr lang="en-US" sz="2400" baseline="-25000" dirty="0">
                  <a:solidFill>
                    <a:srgbClr val="0000FA"/>
                  </a:solidFill>
                  <a:cs typeface="Times New Roman" pitchFamily="18" charset="0"/>
                </a:rPr>
                <a:t>Y</a:t>
              </a:r>
              <a:r>
                <a:rPr lang="en-US" sz="2400" dirty="0">
                  <a:solidFill>
                    <a:srgbClr val="0000FA"/>
                  </a:solidFill>
                  <a:cs typeface="Times New Roman" pitchFamily="18" charset="0"/>
                </a:rPr>
                <a:t>   =   I</a:t>
              </a:r>
              <a:r>
                <a:rPr lang="en-US" sz="2400" baseline="-25000" dirty="0">
                  <a:solidFill>
                    <a:srgbClr val="0000FA"/>
                  </a:solidFill>
                  <a:cs typeface="Times New Roman" pitchFamily="18" charset="0"/>
                </a:rPr>
                <a:t>Y</a:t>
              </a:r>
              <a:r>
                <a:rPr lang="en-US" sz="2400" dirty="0">
                  <a:solidFill>
                    <a:srgbClr val="0000FA"/>
                  </a:solidFill>
                  <a:cs typeface="Times New Roman" pitchFamily="18" charset="0"/>
                </a:rPr>
                <a:t>'  +   A </a:t>
              </a:r>
              <a:r>
                <a:rPr lang="en-US" sz="2400" dirty="0" smtClean="0">
                  <a:solidFill>
                    <a:srgbClr val="0000FA"/>
                  </a:solidFill>
                  <a:cs typeface="Times New Roman" pitchFamily="18" charset="0"/>
                </a:rPr>
                <a:t>d</a:t>
              </a:r>
              <a:r>
                <a:rPr lang="en-US" sz="2400" baseline="-25000" dirty="0" smtClean="0">
                  <a:solidFill>
                    <a:srgbClr val="0000FA"/>
                  </a:solidFill>
                  <a:cs typeface="Times New Roman" pitchFamily="18" charset="0"/>
                </a:rPr>
                <a:t>X</a:t>
              </a:r>
              <a:r>
                <a:rPr lang="en-US" sz="2400" baseline="30000" dirty="0" smtClean="0">
                  <a:solidFill>
                    <a:srgbClr val="0000FA"/>
                  </a:solidFill>
                  <a:cs typeface="Times New Roman" pitchFamily="18" charset="0"/>
                </a:rPr>
                <a:t>2</a:t>
              </a:r>
              <a:r>
                <a:rPr lang="en-US" sz="2400" dirty="0" smtClean="0">
                  <a:solidFill>
                    <a:srgbClr val="0000FA"/>
                  </a:solidFill>
                  <a:cs typeface="Times New Roman" pitchFamily="18" charset="0"/>
                </a:rPr>
                <a:t>    </a:t>
              </a:r>
              <a:r>
                <a:rPr lang="en-US" sz="2400" dirty="0">
                  <a:solidFill>
                    <a:srgbClr val="0000FA"/>
                  </a:solidFill>
                  <a:cs typeface="Times New Roman" pitchFamily="18" charset="0"/>
                </a:rPr>
                <a:t>and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 sz="2400" dirty="0">
                  <a:solidFill>
                    <a:srgbClr val="0000FA"/>
                  </a:solidFill>
                  <a:cs typeface="Times New Roman" pitchFamily="18" charset="0"/>
                </a:rPr>
                <a:t>	   </a:t>
              </a:r>
              <a:r>
                <a:rPr lang="en-US" sz="2400" dirty="0" smtClean="0">
                  <a:solidFill>
                    <a:srgbClr val="0000FA"/>
                  </a:solidFill>
                  <a:cs typeface="Times New Roman" pitchFamily="18" charset="0"/>
                </a:rPr>
                <a:t>  J</a:t>
              </a:r>
              <a:r>
                <a:rPr lang="en-US" sz="2400" baseline="-25000" dirty="0" smtClean="0">
                  <a:solidFill>
                    <a:srgbClr val="0000FA"/>
                  </a:solidFill>
                  <a:cs typeface="Times New Roman" pitchFamily="18" charset="0"/>
                </a:rPr>
                <a:t>O</a:t>
              </a:r>
              <a:r>
                <a:rPr lang="en-US" sz="2400" dirty="0" smtClean="0">
                  <a:solidFill>
                    <a:srgbClr val="0000FA"/>
                  </a:solidFill>
                  <a:cs typeface="Times New Roman" pitchFamily="18" charset="0"/>
                </a:rPr>
                <a:t>   </a:t>
              </a:r>
              <a:r>
                <a:rPr lang="en-US" sz="2400" dirty="0">
                  <a:solidFill>
                    <a:srgbClr val="0000FA"/>
                  </a:solidFill>
                  <a:cs typeface="Times New Roman" pitchFamily="18" charset="0"/>
                </a:rPr>
                <a:t>=   J</a:t>
              </a:r>
              <a:r>
                <a:rPr lang="en-US" sz="2400" baseline="-25000" dirty="0">
                  <a:solidFill>
                    <a:srgbClr val="0000FA"/>
                  </a:solidFill>
                  <a:cs typeface="Times New Roman" pitchFamily="18" charset="0"/>
                </a:rPr>
                <a:t>C</a:t>
              </a:r>
              <a:r>
                <a:rPr lang="en-US" sz="2400" dirty="0">
                  <a:solidFill>
                    <a:srgbClr val="0000FA"/>
                  </a:solidFill>
                  <a:cs typeface="Times New Roman" pitchFamily="18" charset="0"/>
                </a:rPr>
                <a:t>    +     A </a:t>
              </a:r>
              <a:r>
                <a:rPr lang="en-US" sz="2400" dirty="0" smtClean="0">
                  <a:solidFill>
                    <a:srgbClr val="0000FA"/>
                  </a:solidFill>
                  <a:cs typeface="Times New Roman" pitchFamily="18" charset="0"/>
                </a:rPr>
                <a:t>d</a:t>
              </a:r>
              <a:r>
                <a:rPr lang="en-US" sz="2400" baseline="30000" dirty="0" smtClean="0">
                  <a:solidFill>
                    <a:srgbClr val="0000FA"/>
                  </a:solidFill>
                  <a:cs typeface="Times New Roman" pitchFamily="18" charset="0"/>
                </a:rPr>
                <a:t>2</a:t>
              </a:r>
              <a:endParaRPr lang="en-US" sz="2400" baseline="30000" dirty="0">
                <a:solidFill>
                  <a:srgbClr val="0000FA"/>
                </a:solidFill>
                <a:cs typeface="Times New Roman" pitchFamily="18" charset="0"/>
              </a:endParaRPr>
            </a:p>
            <a:p>
              <a:pPr eaLnBrk="1" hangingPunct="1"/>
              <a:endParaRPr lang="en-US" dirty="0"/>
            </a:p>
          </p:txBody>
        </p:sp>
        <p:sp>
          <p:nvSpPr>
            <p:cNvPr id="8206" name="Line 34"/>
            <p:cNvSpPr>
              <a:spLocks noChangeShapeType="1"/>
            </p:cNvSpPr>
            <p:nvPr/>
          </p:nvSpPr>
          <p:spPr bwMode="auto">
            <a:xfrm>
              <a:off x="3409" y="3202"/>
              <a:ext cx="96" cy="0"/>
            </a:xfrm>
            <a:prstGeom prst="line">
              <a:avLst/>
            </a:prstGeom>
            <a:noFill/>
            <a:ln w="9525">
              <a:solidFill>
                <a:srgbClr val="0000F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8207" name="Line 35"/>
            <p:cNvSpPr>
              <a:spLocks noChangeShapeType="1"/>
            </p:cNvSpPr>
            <p:nvPr/>
          </p:nvSpPr>
          <p:spPr bwMode="auto">
            <a:xfrm>
              <a:off x="3356" y="3562"/>
              <a:ext cx="96" cy="0"/>
            </a:xfrm>
            <a:prstGeom prst="line">
              <a:avLst/>
            </a:prstGeom>
            <a:noFill/>
            <a:ln w="9525">
              <a:solidFill>
                <a:srgbClr val="0000F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35887" name="Rectangle 47"/>
          <p:cNvSpPr>
            <a:spLocks noChangeArrowheads="1"/>
          </p:cNvSpPr>
          <p:nvPr/>
        </p:nvSpPr>
        <p:spPr bwMode="auto">
          <a:xfrm>
            <a:off x="5214938" y="1865313"/>
            <a:ext cx="1600200" cy="533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888" name="Rectangle 48"/>
          <p:cNvSpPr>
            <a:spLocks noChangeArrowheads="1"/>
          </p:cNvSpPr>
          <p:nvPr/>
        </p:nvSpPr>
        <p:spPr bwMode="auto">
          <a:xfrm>
            <a:off x="3792538" y="1879600"/>
            <a:ext cx="1219200" cy="533400"/>
          </a:xfrm>
          <a:prstGeom prst="rect">
            <a:avLst/>
          </a:prstGeom>
          <a:noFill/>
          <a:ln w="9525">
            <a:solidFill>
              <a:srgbClr val="0000F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889" name="Rectangle 49"/>
          <p:cNvSpPr>
            <a:spLocks noChangeArrowheads="1"/>
          </p:cNvSpPr>
          <p:nvPr/>
        </p:nvSpPr>
        <p:spPr bwMode="auto">
          <a:xfrm>
            <a:off x="7016750" y="1879600"/>
            <a:ext cx="1371600" cy="533400"/>
          </a:xfrm>
          <a:prstGeom prst="rect">
            <a:avLst/>
          </a:prstGeom>
          <a:noFill/>
          <a:ln w="9525">
            <a:solidFill>
              <a:srgbClr val="0000F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27"/>
          <p:cNvGrpSpPr>
            <a:grpSpLocks/>
          </p:cNvGrpSpPr>
          <p:nvPr/>
        </p:nvGrpSpPr>
        <p:grpSpPr bwMode="auto">
          <a:xfrm>
            <a:off x="533400" y="1371600"/>
            <a:ext cx="8305800" cy="2663825"/>
            <a:chOff x="336" y="864"/>
            <a:chExt cx="5232" cy="1678"/>
          </a:xfrm>
        </p:grpSpPr>
        <p:sp>
          <p:nvSpPr>
            <p:cNvPr id="8203" name="Text Box 23"/>
            <p:cNvSpPr txBox="1">
              <a:spLocks noChangeArrowheads="1"/>
            </p:cNvSpPr>
            <p:nvPr/>
          </p:nvSpPr>
          <p:spPr bwMode="auto">
            <a:xfrm>
              <a:off x="1920" y="864"/>
              <a:ext cx="3648" cy="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dirty="0"/>
                <a:t>I</a:t>
              </a:r>
              <a:r>
                <a:rPr lang="en-US" sz="2400" b="1" baseline="-25000" dirty="0"/>
                <a:t>X</a:t>
              </a:r>
              <a:r>
                <a:rPr lang="en-US" sz="2400" dirty="0"/>
                <a:t>   =    </a:t>
              </a:r>
              <a:r>
                <a:rPr lang="en-US" sz="2400" dirty="0">
                  <a:sym typeface="Symbol" pitchFamily="18" charset="2"/>
                </a:rPr>
                <a:t></a:t>
              </a:r>
              <a:r>
                <a:rPr lang="en-US" sz="2400" baseline="-25000" dirty="0">
                  <a:sym typeface="Symbol" pitchFamily="18" charset="2"/>
                </a:rPr>
                <a:t>A</a:t>
              </a:r>
              <a:r>
                <a:rPr lang="en-US" sz="2400" dirty="0">
                  <a:sym typeface="Symbol" pitchFamily="18" charset="2"/>
                </a:rPr>
                <a:t>  </a:t>
              </a:r>
              <a:r>
                <a:rPr lang="en-US" sz="2400" dirty="0" smtClean="0">
                  <a:sym typeface="Symbol" pitchFamily="18" charset="2"/>
                </a:rPr>
                <a:t>y</a:t>
              </a:r>
              <a:r>
                <a:rPr lang="en-US" sz="2400" baseline="30000" dirty="0" smtClean="0">
                  <a:sym typeface="Symbol" pitchFamily="18" charset="2"/>
                </a:rPr>
                <a:t>2</a:t>
              </a:r>
              <a:r>
                <a:rPr lang="en-US" sz="2400" dirty="0" smtClean="0">
                  <a:sym typeface="Symbol" pitchFamily="18" charset="2"/>
                </a:rPr>
                <a:t>  </a:t>
              </a:r>
              <a:r>
                <a:rPr lang="en-US" sz="2400" dirty="0" err="1">
                  <a:sym typeface="Symbol" pitchFamily="18" charset="2"/>
                </a:rPr>
                <a:t>dA</a:t>
              </a:r>
              <a:r>
                <a:rPr lang="en-US" sz="2400" dirty="0">
                  <a:sym typeface="Symbol" pitchFamily="18" charset="2"/>
                </a:rPr>
                <a:t>   =    </a:t>
              </a:r>
              <a:r>
                <a:rPr lang="en-US" sz="2400" baseline="-25000" dirty="0">
                  <a:sym typeface="Symbol" pitchFamily="18" charset="2"/>
                </a:rPr>
                <a:t>A</a:t>
              </a:r>
              <a:r>
                <a:rPr lang="en-US" sz="2400" dirty="0">
                  <a:sym typeface="Symbol" pitchFamily="18" charset="2"/>
                </a:rPr>
                <a:t> (y</a:t>
              </a:r>
              <a:r>
                <a:rPr lang="en-US" sz="2400" dirty="0">
                  <a:cs typeface="Times New Roman" pitchFamily="18" charset="0"/>
                </a:rPr>
                <a:t>'  + </a:t>
              </a:r>
              <a:r>
                <a:rPr lang="en-US" sz="2400" dirty="0" err="1">
                  <a:cs typeface="Times New Roman" pitchFamily="18" charset="0"/>
                </a:rPr>
                <a:t>d</a:t>
              </a:r>
              <a:r>
                <a:rPr lang="en-US" sz="2400" baseline="-25000" dirty="0" err="1">
                  <a:cs typeface="Times New Roman" pitchFamily="18" charset="0"/>
                </a:rPr>
                <a:t>y</a:t>
              </a:r>
              <a:r>
                <a:rPr lang="en-US" sz="2400" dirty="0">
                  <a:cs typeface="Times New Roman" pitchFamily="18" charset="0"/>
                </a:rPr>
                <a:t>)</a:t>
              </a:r>
              <a:r>
                <a:rPr lang="en-US" sz="2400" baseline="30000" dirty="0">
                  <a:cs typeface="Times New Roman" pitchFamily="18" charset="0"/>
                </a:rPr>
                <a:t>2</a:t>
              </a:r>
              <a:r>
                <a:rPr lang="en-US" sz="2400" dirty="0">
                  <a:cs typeface="Times New Roman" pitchFamily="18" charset="0"/>
                </a:rPr>
                <a:t>   </a:t>
              </a:r>
              <a:r>
                <a:rPr lang="en-US" sz="2400" dirty="0" err="1">
                  <a:cs typeface="Times New Roman" pitchFamily="18" charset="0"/>
                </a:rPr>
                <a:t>dA</a:t>
              </a:r>
              <a:endParaRPr lang="en-US" sz="2400" dirty="0">
                <a:cs typeface="Times New Roman" pitchFamily="18" charset="0"/>
              </a:endParaRPr>
            </a:p>
            <a:p>
              <a:pPr eaLnBrk="1" hangingPunct="1">
                <a:spcBef>
                  <a:spcPct val="50000"/>
                </a:spcBef>
              </a:pPr>
              <a:r>
                <a:rPr lang="en-US" sz="2400" dirty="0">
                  <a:cs typeface="Times New Roman" pitchFamily="18" charset="0"/>
                </a:rPr>
                <a:t>      = </a:t>
              </a:r>
              <a:r>
                <a:rPr lang="en-US" sz="2400" dirty="0">
                  <a:sym typeface="Symbol" pitchFamily="18" charset="2"/>
                </a:rPr>
                <a:t></a:t>
              </a:r>
              <a:r>
                <a:rPr lang="en-US" sz="2400" baseline="-25000" dirty="0">
                  <a:sym typeface="Symbol" pitchFamily="18" charset="2"/>
                </a:rPr>
                <a:t>A</a:t>
              </a:r>
              <a:r>
                <a:rPr lang="en-US" sz="2400" dirty="0">
                  <a:sym typeface="Symbol" pitchFamily="18" charset="2"/>
                </a:rPr>
                <a:t> </a:t>
              </a:r>
              <a:r>
                <a:rPr lang="en-US" sz="2400" dirty="0" smtClean="0">
                  <a:sym typeface="Symbol" pitchFamily="18" charset="2"/>
                </a:rPr>
                <a:t>y</a:t>
              </a:r>
              <a:r>
                <a:rPr lang="en-US" sz="2400" dirty="0" smtClean="0">
                  <a:cs typeface="Times New Roman" pitchFamily="18" charset="0"/>
                </a:rPr>
                <a:t>' </a:t>
              </a:r>
              <a:r>
                <a:rPr lang="en-US" sz="2400" baseline="30000" dirty="0" smtClean="0">
                  <a:cs typeface="Times New Roman" pitchFamily="18" charset="0"/>
                </a:rPr>
                <a:t>2</a:t>
              </a:r>
              <a:r>
                <a:rPr lang="en-US" sz="2400" dirty="0" smtClean="0">
                  <a:cs typeface="Times New Roman" pitchFamily="18" charset="0"/>
                </a:rPr>
                <a:t> </a:t>
              </a:r>
              <a:r>
                <a:rPr lang="en-US" sz="2400" dirty="0" err="1">
                  <a:cs typeface="Times New Roman" pitchFamily="18" charset="0"/>
                </a:rPr>
                <a:t>dA</a:t>
              </a:r>
              <a:r>
                <a:rPr lang="en-US" sz="2400" dirty="0">
                  <a:cs typeface="Times New Roman" pitchFamily="18" charset="0"/>
                </a:rPr>
                <a:t> + 2 </a:t>
              </a:r>
              <a:r>
                <a:rPr lang="en-US" sz="2400" dirty="0" err="1">
                  <a:cs typeface="Times New Roman" pitchFamily="18" charset="0"/>
                </a:rPr>
                <a:t>d</a:t>
              </a:r>
              <a:r>
                <a:rPr lang="en-US" sz="2400" baseline="-25000" dirty="0" err="1">
                  <a:cs typeface="Times New Roman" pitchFamily="18" charset="0"/>
                </a:rPr>
                <a:t>y</a:t>
              </a:r>
              <a:r>
                <a:rPr lang="en-US" sz="2400" dirty="0">
                  <a:cs typeface="Times New Roman" pitchFamily="18" charset="0"/>
                </a:rPr>
                <a:t> </a:t>
              </a:r>
              <a:r>
                <a:rPr lang="en-US" sz="2400" dirty="0">
                  <a:sym typeface="Symbol" pitchFamily="18" charset="2"/>
                </a:rPr>
                <a:t></a:t>
              </a:r>
              <a:r>
                <a:rPr lang="en-US" sz="2400" baseline="-25000" dirty="0">
                  <a:sym typeface="Symbol" pitchFamily="18" charset="2"/>
                </a:rPr>
                <a:t>A</a:t>
              </a:r>
              <a:r>
                <a:rPr lang="en-US" sz="2400" dirty="0">
                  <a:sym typeface="Symbol" pitchFamily="18" charset="2"/>
                </a:rPr>
                <a:t> y</a:t>
              </a:r>
              <a:r>
                <a:rPr lang="en-US" sz="2400" dirty="0">
                  <a:cs typeface="Times New Roman" pitchFamily="18" charset="0"/>
                </a:rPr>
                <a:t>' </a:t>
              </a:r>
              <a:r>
                <a:rPr lang="en-US" sz="2400" dirty="0" err="1">
                  <a:cs typeface="Times New Roman" pitchFamily="18" charset="0"/>
                </a:rPr>
                <a:t>dA</a:t>
              </a:r>
              <a:r>
                <a:rPr lang="en-US" sz="2400" dirty="0">
                  <a:cs typeface="Times New Roman" pitchFamily="18" charset="0"/>
                </a:rPr>
                <a:t> + </a:t>
              </a:r>
              <a:r>
                <a:rPr lang="en-US" sz="2400" dirty="0" smtClean="0">
                  <a:cs typeface="Times New Roman" pitchFamily="18" charset="0"/>
                </a:rPr>
                <a:t>d</a:t>
              </a:r>
              <a:r>
                <a:rPr lang="en-US" sz="2400" baseline="-25000" dirty="0" smtClean="0">
                  <a:cs typeface="Times New Roman" pitchFamily="18" charset="0"/>
                </a:rPr>
                <a:t>y</a:t>
              </a:r>
              <a:r>
                <a:rPr lang="en-US" sz="2400" baseline="30000" dirty="0" smtClean="0">
                  <a:cs typeface="Times New Roman" pitchFamily="18" charset="0"/>
                </a:rPr>
                <a:t>2</a:t>
              </a:r>
              <a:r>
                <a:rPr lang="en-US" sz="2400" dirty="0" smtClean="0">
                  <a:cs typeface="Times New Roman" pitchFamily="18" charset="0"/>
                </a:rPr>
                <a:t>  </a:t>
              </a:r>
              <a:r>
                <a:rPr lang="en-US" sz="2400" dirty="0">
                  <a:sym typeface="Symbol" pitchFamily="18" charset="2"/>
                </a:rPr>
                <a:t></a:t>
              </a:r>
              <a:r>
                <a:rPr lang="en-US" sz="2400" baseline="-25000" dirty="0">
                  <a:sym typeface="Symbol" pitchFamily="18" charset="2"/>
                </a:rPr>
                <a:t>A</a:t>
              </a:r>
              <a:r>
                <a:rPr lang="en-US" sz="2400" dirty="0">
                  <a:sym typeface="Symbol" pitchFamily="18" charset="2"/>
                </a:rPr>
                <a:t> </a:t>
              </a:r>
              <a:r>
                <a:rPr lang="en-US" sz="2400" dirty="0" err="1">
                  <a:sym typeface="Symbol" pitchFamily="18" charset="2"/>
                </a:rPr>
                <a:t>dA</a:t>
              </a:r>
              <a:endParaRPr lang="en-US" sz="2400" dirty="0">
                <a:sym typeface="Symbol" pitchFamily="18" charset="2"/>
              </a:endParaRPr>
            </a:p>
          </p:txBody>
        </p:sp>
        <p:pic>
          <p:nvPicPr>
            <p:cNvPr id="8204" name="Picture 26" descr="CH 10 Parallel Axis II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005"/>
            <a:stretch/>
          </p:blipFill>
          <p:spPr bwMode="auto">
            <a:xfrm>
              <a:off x="336" y="960"/>
              <a:ext cx="1498" cy="1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PARALLEL-AXIS  THEOREM  </a:t>
            </a:r>
            <a:r>
              <a:rPr lang="en-US" sz="2400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(continued)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33400" y="4572000"/>
            <a:ext cx="23780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  <a:sym typeface="Symbol" pitchFamily="18" charset="2"/>
              </a:rPr>
              <a:t>I</a:t>
            </a:r>
            <a:r>
              <a:rPr lang="en-US" sz="2000" baseline="-25000" dirty="0">
                <a:solidFill>
                  <a:srgbClr val="FF0000"/>
                </a:solidFill>
                <a:sym typeface="Symbol" pitchFamily="18" charset="2"/>
              </a:rPr>
              <a:t>X</a:t>
            </a:r>
            <a:r>
              <a:rPr lang="en-US" sz="2000" dirty="0">
                <a:solidFill>
                  <a:srgbClr val="FF0000"/>
                </a:solidFill>
                <a:cs typeface="Times New Roman" pitchFamily="18" charset="0"/>
              </a:rPr>
              <a:t>' </a:t>
            </a:r>
            <a:r>
              <a:rPr lang="en-US" sz="2000" dirty="0" smtClean="0">
                <a:solidFill>
                  <a:srgbClr val="FF0000"/>
                </a:solidFill>
                <a:cs typeface="Times New Roman" pitchFamily="18" charset="0"/>
              </a:rPr>
              <a:t> is </a:t>
            </a:r>
            <a:r>
              <a:rPr lang="en-US" sz="2000" dirty="0" err="1" smtClean="0">
                <a:solidFill>
                  <a:srgbClr val="FF0000"/>
                </a:solidFill>
                <a:cs typeface="Times New Roman" pitchFamily="18" charset="0"/>
              </a:rPr>
              <a:t>MoI</a:t>
            </a:r>
            <a:r>
              <a:rPr lang="en-US" sz="2000" dirty="0" smtClean="0">
                <a:solidFill>
                  <a:srgbClr val="FF0000"/>
                </a:solidFill>
                <a:cs typeface="Times New Roman" pitchFamily="18" charset="0"/>
              </a:rPr>
              <a:t> about the centroid of the body.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78503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87" grpId="0" animBg="1"/>
      <p:bldP spid="35888" grpId="0" animBg="1"/>
      <p:bldP spid="35889" grpId="0" animBg="1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9" name="Text Box 13"/>
          <p:cNvSpPr txBox="1">
            <a:spLocks noChangeArrowheads="1"/>
          </p:cNvSpPr>
          <p:nvPr/>
        </p:nvSpPr>
        <p:spPr bwMode="auto">
          <a:xfrm>
            <a:off x="533400" y="5257800"/>
            <a:ext cx="8382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0" dirty="0">
                <a:sym typeface="Symbol" pitchFamily="18" charset="2"/>
              </a:rPr>
              <a:t>The </a:t>
            </a:r>
            <a:r>
              <a:rPr lang="en-US" sz="2400" b="0" dirty="0">
                <a:solidFill>
                  <a:srgbClr val="FF0000"/>
                </a:solidFill>
                <a:sym typeface="Symbol" pitchFamily="18" charset="2"/>
              </a:rPr>
              <a:t>radius of gyration </a:t>
            </a:r>
            <a:r>
              <a:rPr lang="en-US" sz="2400" b="0" dirty="0">
                <a:solidFill>
                  <a:srgbClr val="FF0000"/>
                </a:solidFill>
              </a:rPr>
              <a:t>has units of length and gives an indication of the spread of the area from the axes. </a:t>
            </a:r>
            <a:r>
              <a:rPr lang="en-US" sz="2400" b="0" dirty="0" smtClean="0">
                <a:solidFill>
                  <a:srgbClr val="FF0000"/>
                </a:solidFill>
              </a:rPr>
              <a:t> This </a:t>
            </a:r>
            <a:r>
              <a:rPr lang="en-US" sz="2400" b="0" dirty="0">
                <a:solidFill>
                  <a:srgbClr val="FF0000"/>
                </a:solidFill>
              </a:rPr>
              <a:t>characteristic is important when designing columns.</a:t>
            </a:r>
          </a:p>
        </p:txBody>
      </p:sp>
      <p:grpSp>
        <p:nvGrpSpPr>
          <p:cNvPr id="2" name="Group 40"/>
          <p:cNvGrpSpPr>
            <a:grpSpLocks/>
          </p:cNvGrpSpPr>
          <p:nvPr/>
        </p:nvGrpSpPr>
        <p:grpSpPr bwMode="auto">
          <a:xfrm>
            <a:off x="3200400" y="2514600"/>
            <a:ext cx="5562600" cy="1200150"/>
            <a:chOff x="3200400" y="2743200"/>
            <a:chExt cx="5562600" cy="1200150"/>
          </a:xfrm>
        </p:grpSpPr>
        <p:sp>
          <p:nvSpPr>
            <p:cNvPr id="10275" name="Text Box 7"/>
            <p:cNvSpPr txBox="1">
              <a:spLocks noChangeArrowheads="1"/>
            </p:cNvSpPr>
            <p:nvPr/>
          </p:nvSpPr>
          <p:spPr bwMode="auto">
            <a:xfrm>
              <a:off x="3200400" y="2743200"/>
              <a:ext cx="5562600" cy="12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b="0" dirty="0"/>
                <a:t>Then, I</a:t>
              </a:r>
              <a:r>
                <a:rPr lang="en-US" sz="2400" b="0" baseline="-25000" dirty="0"/>
                <a:t>x</a:t>
              </a:r>
              <a:r>
                <a:rPr lang="en-US" sz="2400" b="0" dirty="0"/>
                <a:t>  =   </a:t>
              </a:r>
              <a:r>
                <a:rPr lang="en-US" sz="2400" b="0" dirty="0" err="1"/>
                <a:t>k</a:t>
              </a:r>
              <a:r>
                <a:rPr lang="en-US" sz="2400" b="0" baseline="-25000" dirty="0" err="1"/>
                <a:t>x</a:t>
              </a:r>
              <a:r>
                <a:rPr lang="en-US" sz="2400" b="0" dirty="0" err="1"/>
                <a:t>A</a:t>
              </a:r>
              <a:r>
                <a:rPr lang="en-US" sz="2400" b="0" dirty="0"/>
                <a:t>  or  </a:t>
              </a:r>
              <a:r>
                <a:rPr lang="en-US" sz="2400" b="0" dirty="0" err="1"/>
                <a:t>k</a:t>
              </a:r>
              <a:r>
                <a:rPr lang="en-US" sz="2400" b="0" baseline="-25000" dirty="0" err="1"/>
                <a:t>x</a:t>
              </a:r>
              <a:r>
                <a:rPr lang="en-US" sz="2400" b="0" dirty="0"/>
                <a:t>  = </a:t>
              </a:r>
              <a:r>
                <a:rPr lang="en-US" sz="2400" b="0" dirty="0">
                  <a:sym typeface="Symbol" pitchFamily="18" charset="2"/>
                </a:rPr>
                <a:t> ( I</a:t>
              </a:r>
              <a:r>
                <a:rPr lang="en-US" sz="2400" b="0" baseline="-25000" dirty="0">
                  <a:sym typeface="Symbol" pitchFamily="18" charset="2"/>
                </a:rPr>
                <a:t>x</a:t>
              </a:r>
              <a:r>
                <a:rPr lang="en-US" sz="2400" b="0" dirty="0">
                  <a:sym typeface="Symbol" pitchFamily="18" charset="2"/>
                </a:rPr>
                <a:t> / A). This </a:t>
              </a:r>
              <a:r>
                <a:rPr lang="en-US" sz="2400" b="0" dirty="0" err="1">
                  <a:solidFill>
                    <a:srgbClr val="FF0000"/>
                  </a:solidFill>
                </a:rPr>
                <a:t>k</a:t>
              </a:r>
              <a:r>
                <a:rPr lang="en-US" sz="2400" b="0" baseline="-25000" dirty="0" err="1">
                  <a:solidFill>
                    <a:srgbClr val="FF0000"/>
                  </a:solidFill>
                </a:rPr>
                <a:t>x</a:t>
              </a:r>
              <a:r>
                <a:rPr lang="en-US" sz="2400" b="0" dirty="0">
                  <a:solidFill>
                    <a:srgbClr val="FF0000"/>
                  </a:solidFill>
                  <a:sym typeface="Symbol" pitchFamily="18" charset="2"/>
                </a:rPr>
                <a:t> is called the radius of gyration of the area about the x axis</a:t>
              </a:r>
              <a:r>
                <a:rPr lang="en-US" sz="2400" b="0" dirty="0">
                  <a:sym typeface="Symbol" pitchFamily="18" charset="2"/>
                </a:rPr>
                <a:t>.  </a:t>
              </a:r>
            </a:p>
          </p:txBody>
        </p:sp>
        <p:sp>
          <p:nvSpPr>
            <p:cNvPr id="10276" name="Text Box 8"/>
            <p:cNvSpPr txBox="1">
              <a:spLocks noChangeArrowheads="1"/>
            </p:cNvSpPr>
            <p:nvPr/>
          </p:nvSpPr>
          <p:spPr bwMode="auto">
            <a:xfrm>
              <a:off x="4876800" y="2743200"/>
              <a:ext cx="3048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1400" b="0"/>
                <a:t>2</a:t>
              </a:r>
            </a:p>
          </p:txBody>
        </p:sp>
        <p:sp>
          <p:nvSpPr>
            <p:cNvPr id="10277" name="Line 9"/>
            <p:cNvSpPr>
              <a:spLocks noChangeShapeType="1"/>
            </p:cNvSpPr>
            <p:nvPr/>
          </p:nvSpPr>
          <p:spPr bwMode="auto">
            <a:xfrm>
              <a:off x="6692900" y="2806700"/>
              <a:ext cx="914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4" name="Group 38"/>
          <p:cNvGrpSpPr>
            <a:grpSpLocks/>
          </p:cNvGrpSpPr>
          <p:nvPr/>
        </p:nvGrpSpPr>
        <p:grpSpPr bwMode="auto">
          <a:xfrm>
            <a:off x="387350" y="1203325"/>
            <a:ext cx="8299450" cy="2068513"/>
            <a:chOff x="244" y="758"/>
            <a:chExt cx="5228" cy="1303"/>
          </a:xfrm>
        </p:grpSpPr>
        <p:sp>
          <p:nvSpPr>
            <p:cNvPr id="10264" name="Text Box 6"/>
            <p:cNvSpPr txBox="1">
              <a:spLocks noChangeArrowheads="1"/>
            </p:cNvSpPr>
            <p:nvPr/>
          </p:nvSpPr>
          <p:spPr bwMode="auto">
            <a:xfrm>
              <a:off x="2016" y="768"/>
              <a:ext cx="3456" cy="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b="0" dirty="0"/>
                <a:t>For a </a:t>
              </a:r>
              <a:r>
                <a:rPr lang="en-US" sz="2400" b="0" dirty="0">
                  <a:solidFill>
                    <a:srgbClr val="FF0000"/>
                  </a:solidFill>
                </a:rPr>
                <a:t>given area A and its </a:t>
              </a:r>
              <a:r>
                <a:rPr lang="en-US" sz="2400" b="0" dirty="0" err="1">
                  <a:solidFill>
                    <a:srgbClr val="FF0000"/>
                  </a:solidFill>
                </a:rPr>
                <a:t>MoI</a:t>
              </a:r>
              <a:r>
                <a:rPr lang="en-US" sz="2400" b="0" dirty="0">
                  <a:solidFill>
                    <a:srgbClr val="FF0000"/>
                  </a:solidFill>
                </a:rPr>
                <a:t>, I</a:t>
              </a:r>
              <a:r>
                <a:rPr lang="en-US" sz="2400" b="0" baseline="-25000" dirty="0">
                  <a:solidFill>
                    <a:srgbClr val="FF0000"/>
                  </a:solidFill>
                </a:rPr>
                <a:t>x</a:t>
              </a:r>
              <a:r>
                <a:rPr lang="en-US" sz="2400" b="0" dirty="0">
                  <a:solidFill>
                    <a:srgbClr val="FF0000"/>
                  </a:solidFill>
                </a:rPr>
                <a:t> </a:t>
              </a:r>
              <a:r>
                <a:rPr lang="en-US" sz="2400" b="0" dirty="0"/>
                <a:t>, </a:t>
              </a:r>
              <a:r>
                <a:rPr lang="en-US" sz="2400" b="0" dirty="0">
                  <a:solidFill>
                    <a:srgbClr val="0000FA"/>
                  </a:solidFill>
                </a:rPr>
                <a:t>imagine that the entire area is located at distance </a:t>
              </a:r>
              <a:r>
                <a:rPr lang="en-US" sz="2400" b="0" dirty="0" err="1">
                  <a:solidFill>
                    <a:srgbClr val="0000FA"/>
                  </a:solidFill>
                </a:rPr>
                <a:t>k</a:t>
              </a:r>
              <a:r>
                <a:rPr lang="en-US" sz="2400" b="0" baseline="-25000" dirty="0" err="1">
                  <a:solidFill>
                    <a:srgbClr val="0000FA"/>
                  </a:solidFill>
                </a:rPr>
                <a:t>x</a:t>
              </a:r>
              <a:r>
                <a:rPr lang="en-US" sz="2400" b="0" dirty="0">
                  <a:solidFill>
                    <a:srgbClr val="0000FA"/>
                  </a:solidFill>
                </a:rPr>
                <a:t> from the x axis</a:t>
              </a:r>
              <a:r>
                <a:rPr lang="en-US" sz="2400" b="0" dirty="0"/>
                <a:t>. </a:t>
              </a:r>
            </a:p>
          </p:txBody>
        </p:sp>
        <p:grpSp>
          <p:nvGrpSpPr>
            <p:cNvPr id="5" name="Group 31"/>
            <p:cNvGrpSpPr>
              <a:grpSpLocks noChangeAspect="1"/>
            </p:cNvGrpSpPr>
            <p:nvPr/>
          </p:nvGrpSpPr>
          <p:grpSpPr bwMode="auto">
            <a:xfrm>
              <a:off x="244" y="758"/>
              <a:ext cx="1436" cy="1303"/>
              <a:chOff x="381000" y="1066800"/>
              <a:chExt cx="2533650" cy="2297112"/>
            </a:xfrm>
          </p:grpSpPr>
          <p:sp>
            <p:nvSpPr>
              <p:cNvPr id="10266" name="Line 18"/>
              <p:cNvSpPr>
                <a:spLocks noChangeShapeType="1"/>
              </p:cNvSpPr>
              <p:nvPr/>
            </p:nvSpPr>
            <p:spPr bwMode="auto">
              <a:xfrm>
                <a:off x="609600" y="1382712"/>
                <a:ext cx="0" cy="18288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10267" name="Line 19"/>
              <p:cNvSpPr>
                <a:spLocks noChangeShapeType="1"/>
              </p:cNvSpPr>
              <p:nvPr/>
            </p:nvSpPr>
            <p:spPr bwMode="auto">
              <a:xfrm>
                <a:off x="609600" y="3211512"/>
                <a:ext cx="20574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" name="Rectangle 20"/>
              <p:cNvSpPr>
                <a:spLocks noChangeArrowheads="1"/>
              </p:cNvSpPr>
              <p:nvPr/>
            </p:nvSpPr>
            <p:spPr bwMode="auto">
              <a:xfrm>
                <a:off x="762106" y="1763162"/>
                <a:ext cx="1752030" cy="153375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2700">
                <a:solidFill>
                  <a:srgbClr val="0000FA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69" name="Line 21"/>
              <p:cNvSpPr>
                <a:spLocks noChangeShapeType="1"/>
              </p:cNvSpPr>
              <p:nvPr/>
            </p:nvSpPr>
            <p:spPr bwMode="auto">
              <a:xfrm flipV="1">
                <a:off x="1676400" y="1839912"/>
                <a:ext cx="0" cy="1371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10270" name="Line 22"/>
              <p:cNvSpPr>
                <a:spLocks noChangeShapeType="1"/>
              </p:cNvSpPr>
              <p:nvPr/>
            </p:nvSpPr>
            <p:spPr bwMode="auto">
              <a:xfrm flipV="1">
                <a:off x="1981199" y="1507066"/>
                <a:ext cx="256117" cy="25664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10271" name="Text Box 23"/>
              <p:cNvSpPr txBox="1">
                <a:spLocks noChangeArrowheads="1"/>
              </p:cNvSpPr>
              <p:nvPr/>
            </p:nvSpPr>
            <p:spPr bwMode="auto">
              <a:xfrm>
                <a:off x="2237317" y="1164697"/>
                <a:ext cx="385763" cy="427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en-US" b="0"/>
                  <a:t>A</a:t>
                </a:r>
              </a:p>
            </p:txBody>
          </p:sp>
          <p:sp>
            <p:nvSpPr>
              <p:cNvPr id="10272" name="Text Box 24"/>
              <p:cNvSpPr txBox="1">
                <a:spLocks noChangeArrowheads="1"/>
              </p:cNvSpPr>
              <p:nvPr/>
            </p:nvSpPr>
            <p:spPr bwMode="auto">
              <a:xfrm>
                <a:off x="1736725" y="2057400"/>
                <a:ext cx="419100" cy="427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en-US" b="0"/>
                  <a:t>k</a:t>
                </a:r>
                <a:r>
                  <a:rPr lang="en-US" b="0" baseline="-25000"/>
                  <a:t>x</a:t>
                </a:r>
                <a:endParaRPr lang="en-US" b="0"/>
              </a:p>
            </p:txBody>
          </p:sp>
          <p:sp>
            <p:nvSpPr>
              <p:cNvPr id="10273" name="Text Box 25"/>
              <p:cNvSpPr txBox="1">
                <a:spLocks noChangeArrowheads="1"/>
              </p:cNvSpPr>
              <p:nvPr/>
            </p:nvSpPr>
            <p:spPr bwMode="auto">
              <a:xfrm>
                <a:off x="2590800" y="2936875"/>
                <a:ext cx="323850" cy="427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en-US" b="0"/>
                  <a:t>x</a:t>
                </a:r>
              </a:p>
            </p:txBody>
          </p:sp>
          <p:sp>
            <p:nvSpPr>
              <p:cNvPr id="10274" name="Text Box 26"/>
              <p:cNvSpPr txBox="1">
                <a:spLocks noChangeArrowheads="1"/>
              </p:cNvSpPr>
              <p:nvPr/>
            </p:nvSpPr>
            <p:spPr bwMode="auto">
              <a:xfrm>
                <a:off x="381000" y="1066800"/>
                <a:ext cx="323850" cy="427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en-US" b="0"/>
                  <a:t>y</a:t>
                </a:r>
              </a:p>
            </p:txBody>
          </p:sp>
        </p:grpSp>
      </p:grpSp>
      <p:grpSp>
        <p:nvGrpSpPr>
          <p:cNvPr id="6" name="Group 43"/>
          <p:cNvGrpSpPr>
            <a:grpSpLocks/>
          </p:cNvGrpSpPr>
          <p:nvPr/>
        </p:nvGrpSpPr>
        <p:grpSpPr bwMode="auto">
          <a:xfrm>
            <a:off x="381000" y="3200400"/>
            <a:ext cx="8458200" cy="2066925"/>
            <a:chOff x="381000" y="3200400"/>
            <a:chExt cx="8458200" cy="2067401"/>
          </a:xfrm>
        </p:grpSpPr>
        <p:grpSp>
          <p:nvGrpSpPr>
            <p:cNvPr id="7" name="Group 30"/>
            <p:cNvGrpSpPr>
              <a:grpSpLocks noChangeAspect="1"/>
            </p:cNvGrpSpPr>
            <p:nvPr/>
          </p:nvGrpSpPr>
          <p:grpSpPr bwMode="auto">
            <a:xfrm>
              <a:off x="381000" y="3200400"/>
              <a:ext cx="2280285" cy="2067401"/>
              <a:chOff x="228600" y="3722688"/>
              <a:chExt cx="2533650" cy="2297112"/>
            </a:xfrm>
          </p:grpSpPr>
          <p:sp>
            <p:nvSpPr>
              <p:cNvPr id="10255" name="Line 18"/>
              <p:cNvSpPr>
                <a:spLocks noChangeShapeType="1"/>
              </p:cNvSpPr>
              <p:nvPr/>
            </p:nvSpPr>
            <p:spPr bwMode="auto">
              <a:xfrm>
                <a:off x="457200" y="4038600"/>
                <a:ext cx="0" cy="18288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10256" name="Line 19"/>
              <p:cNvSpPr>
                <a:spLocks noChangeShapeType="1"/>
              </p:cNvSpPr>
              <p:nvPr/>
            </p:nvSpPr>
            <p:spPr bwMode="auto">
              <a:xfrm>
                <a:off x="457200" y="5867400"/>
                <a:ext cx="20574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4" name="Rectangle 20"/>
              <p:cNvSpPr>
                <a:spLocks noChangeArrowheads="1"/>
              </p:cNvSpPr>
              <p:nvPr/>
            </p:nvSpPr>
            <p:spPr bwMode="auto">
              <a:xfrm rot="5400000">
                <a:off x="943656" y="4838622"/>
                <a:ext cx="1751944" cy="151694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2700">
                <a:solidFill>
                  <a:srgbClr val="0000FA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58" name="Line 21"/>
              <p:cNvSpPr>
                <a:spLocks noChangeShapeType="1"/>
              </p:cNvSpPr>
              <p:nvPr/>
            </p:nvSpPr>
            <p:spPr bwMode="auto">
              <a:xfrm rot="5400000" flipV="1">
                <a:off x="1147482" y="4495800"/>
                <a:ext cx="0" cy="1371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10259" name="Line 22"/>
              <p:cNvSpPr>
                <a:spLocks noChangeShapeType="1"/>
              </p:cNvSpPr>
              <p:nvPr/>
            </p:nvSpPr>
            <p:spPr bwMode="auto">
              <a:xfrm flipV="1">
                <a:off x="1828800" y="4157134"/>
                <a:ext cx="262467" cy="26246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10260" name="Text Box 23"/>
              <p:cNvSpPr txBox="1">
                <a:spLocks noChangeArrowheads="1"/>
              </p:cNvSpPr>
              <p:nvPr/>
            </p:nvSpPr>
            <p:spPr bwMode="auto">
              <a:xfrm>
                <a:off x="2091267" y="3899429"/>
                <a:ext cx="385763" cy="427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en-US" b="0"/>
                  <a:t>A</a:t>
                </a:r>
              </a:p>
            </p:txBody>
          </p:sp>
          <p:sp>
            <p:nvSpPr>
              <p:cNvPr id="10261" name="Text Box 24"/>
              <p:cNvSpPr txBox="1">
                <a:spLocks noChangeArrowheads="1"/>
              </p:cNvSpPr>
              <p:nvPr/>
            </p:nvSpPr>
            <p:spPr bwMode="auto">
              <a:xfrm>
                <a:off x="1181100" y="4713288"/>
                <a:ext cx="467009" cy="4788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en-US" b="0" dirty="0" err="1" smtClean="0"/>
                  <a:t>k</a:t>
                </a:r>
                <a:r>
                  <a:rPr lang="en-US" b="0" baseline="-25000" dirty="0" err="1"/>
                  <a:t>y</a:t>
                </a:r>
                <a:endParaRPr lang="en-US" b="0" dirty="0"/>
              </a:p>
            </p:txBody>
          </p:sp>
          <p:sp>
            <p:nvSpPr>
              <p:cNvPr id="10262" name="Text Box 25"/>
              <p:cNvSpPr txBox="1">
                <a:spLocks noChangeArrowheads="1"/>
              </p:cNvSpPr>
              <p:nvPr/>
            </p:nvSpPr>
            <p:spPr bwMode="auto">
              <a:xfrm>
                <a:off x="2438400" y="5592763"/>
                <a:ext cx="323850" cy="427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en-US" b="0"/>
                  <a:t>x</a:t>
                </a:r>
              </a:p>
            </p:txBody>
          </p:sp>
          <p:sp>
            <p:nvSpPr>
              <p:cNvPr id="10263" name="Text Box 26"/>
              <p:cNvSpPr txBox="1">
                <a:spLocks noChangeArrowheads="1"/>
              </p:cNvSpPr>
              <p:nvPr/>
            </p:nvSpPr>
            <p:spPr bwMode="auto">
              <a:xfrm>
                <a:off x="228600" y="3722688"/>
                <a:ext cx="323850" cy="427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en-US" b="0"/>
                  <a:t>y</a:t>
                </a:r>
              </a:p>
            </p:txBody>
          </p:sp>
        </p:grpSp>
        <p:grpSp>
          <p:nvGrpSpPr>
            <p:cNvPr id="8" name="Group 41"/>
            <p:cNvGrpSpPr>
              <a:grpSpLocks/>
            </p:cNvGrpSpPr>
            <p:nvPr/>
          </p:nvGrpSpPr>
          <p:grpSpPr bwMode="auto">
            <a:xfrm>
              <a:off x="3276600" y="3886200"/>
              <a:ext cx="5562600" cy="1016000"/>
              <a:chOff x="3124200" y="4114800"/>
              <a:chExt cx="5562600" cy="1016000"/>
            </a:xfrm>
          </p:grpSpPr>
          <p:sp>
            <p:nvSpPr>
              <p:cNvPr id="10251" name="Text Box 7"/>
              <p:cNvSpPr txBox="1">
                <a:spLocks noChangeArrowheads="1"/>
              </p:cNvSpPr>
              <p:nvPr/>
            </p:nvSpPr>
            <p:spPr bwMode="auto">
              <a:xfrm>
                <a:off x="3124200" y="4114800"/>
                <a:ext cx="5562600" cy="1016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2400" b="0" dirty="0">
                    <a:sym typeface="Symbol" pitchFamily="18" charset="2"/>
                  </a:rPr>
                  <a:t>Similarly; </a:t>
                </a:r>
              </a:p>
              <a:p>
                <a:pPr eaLnBrk="1" hangingPunct="1">
                  <a:spcBef>
                    <a:spcPct val="50000"/>
                  </a:spcBef>
                </a:pPr>
                <a:r>
                  <a:rPr lang="en-US" sz="2400" b="0" dirty="0" err="1" smtClean="0">
                    <a:sym typeface="Symbol" pitchFamily="18" charset="2"/>
                  </a:rPr>
                  <a:t>k</a:t>
                </a:r>
                <a:r>
                  <a:rPr lang="en-US" sz="2400" b="0" baseline="-25000" dirty="0" err="1">
                    <a:sym typeface="Symbol" pitchFamily="18" charset="2"/>
                  </a:rPr>
                  <a:t>y</a:t>
                </a:r>
                <a:r>
                  <a:rPr lang="en-US" sz="2400" b="0" dirty="0" smtClean="0">
                    <a:sym typeface="Symbol" pitchFamily="18" charset="2"/>
                  </a:rPr>
                  <a:t>   </a:t>
                </a:r>
                <a:r>
                  <a:rPr lang="en-US" sz="2400" b="0" dirty="0">
                    <a:sym typeface="Symbol" pitchFamily="18" charset="2"/>
                  </a:rPr>
                  <a:t>=   ( </a:t>
                </a:r>
                <a:r>
                  <a:rPr lang="en-US" sz="2400" b="0" dirty="0" err="1">
                    <a:sym typeface="Symbol" pitchFamily="18" charset="2"/>
                  </a:rPr>
                  <a:t>I</a:t>
                </a:r>
                <a:r>
                  <a:rPr lang="en-US" sz="2400" b="0" baseline="-25000" dirty="0" err="1">
                    <a:sym typeface="Symbol" pitchFamily="18" charset="2"/>
                  </a:rPr>
                  <a:t>y</a:t>
                </a:r>
                <a:r>
                  <a:rPr lang="en-US" sz="2400" b="0" dirty="0">
                    <a:sym typeface="Symbol" pitchFamily="18" charset="2"/>
                  </a:rPr>
                  <a:t> / A )   and   </a:t>
                </a:r>
                <a:r>
                  <a:rPr lang="en-US" sz="2400" b="0" dirty="0" err="1">
                    <a:sym typeface="Symbol" pitchFamily="18" charset="2"/>
                  </a:rPr>
                  <a:t>k</a:t>
                </a:r>
                <a:r>
                  <a:rPr lang="en-US" sz="2400" b="0" baseline="-25000" dirty="0" err="1">
                    <a:sym typeface="Symbol" pitchFamily="18" charset="2"/>
                  </a:rPr>
                  <a:t>O</a:t>
                </a:r>
                <a:r>
                  <a:rPr lang="en-US" sz="2400" b="0" dirty="0">
                    <a:sym typeface="Symbol" pitchFamily="18" charset="2"/>
                  </a:rPr>
                  <a:t>   =    ( J</a:t>
                </a:r>
                <a:r>
                  <a:rPr lang="en-US" sz="2400" b="0" baseline="-25000" dirty="0">
                    <a:sym typeface="Symbol" pitchFamily="18" charset="2"/>
                  </a:rPr>
                  <a:t>O</a:t>
                </a:r>
                <a:r>
                  <a:rPr lang="en-US" sz="2400" b="0" dirty="0">
                    <a:sym typeface="Symbol" pitchFamily="18" charset="2"/>
                  </a:rPr>
                  <a:t> / A ) </a:t>
                </a:r>
              </a:p>
            </p:txBody>
          </p:sp>
          <p:sp>
            <p:nvSpPr>
              <p:cNvPr id="10253" name="Line 9"/>
              <p:cNvSpPr>
                <a:spLocks noChangeShapeType="1"/>
              </p:cNvSpPr>
              <p:nvPr/>
            </p:nvSpPr>
            <p:spPr bwMode="auto">
              <a:xfrm>
                <a:off x="7265126" y="4711337"/>
                <a:ext cx="9144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10254" name="Line 10"/>
              <p:cNvSpPr>
                <a:spLocks noChangeShapeType="1"/>
              </p:cNvSpPr>
              <p:nvPr/>
            </p:nvSpPr>
            <p:spPr bwMode="auto">
              <a:xfrm>
                <a:off x="4217126" y="4711337"/>
                <a:ext cx="9906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</p:grpSp>
      <p:sp>
        <p:nvSpPr>
          <p:cNvPr id="9" name="Title 8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kern="1200" dirty="0" smtClean="0">
                <a:solidFill>
                  <a:srgbClr val="000096"/>
                </a:solidFill>
                <a:effectLst/>
                <a:ea typeface="+mn-ea"/>
                <a:cs typeface="+mn-cs"/>
              </a:rPr>
              <a:t>RADIUS  OF  GYRATION  OF  AN  AREA (Section 10.3)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45612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9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533400" y="4343400"/>
            <a:ext cx="81534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/>
              <a:t>The </a:t>
            </a:r>
            <a:r>
              <a:rPr lang="en-US" sz="2400" dirty="0" err="1">
                <a:solidFill>
                  <a:srgbClr val="FF0000"/>
                </a:solidFill>
              </a:rPr>
              <a:t>MoI</a:t>
            </a:r>
            <a:r>
              <a:rPr lang="en-US" sz="2400" dirty="0">
                <a:solidFill>
                  <a:srgbClr val="FF0000"/>
                </a:solidFill>
              </a:rPr>
              <a:t> about their </a:t>
            </a:r>
            <a:r>
              <a:rPr lang="en-US" sz="2400" dirty="0" err="1">
                <a:solidFill>
                  <a:srgbClr val="FF0000"/>
                </a:solidFill>
              </a:rPr>
              <a:t>centroidal</a:t>
            </a:r>
            <a:r>
              <a:rPr lang="en-US" sz="2400" dirty="0">
                <a:solidFill>
                  <a:srgbClr val="FF0000"/>
                </a:solidFill>
              </a:rPr>
              <a:t> axes of  these “simpler” shaped areas are found in most engineering </a:t>
            </a:r>
            <a:r>
              <a:rPr lang="en-US" sz="2400" dirty="0" smtClean="0">
                <a:solidFill>
                  <a:srgbClr val="FF0000"/>
                </a:solidFill>
              </a:rPr>
              <a:t>handbooks</a:t>
            </a:r>
            <a:r>
              <a:rPr lang="en-US" sz="2400" dirty="0" smtClean="0"/>
              <a:t>, with a sampling inside the back </a:t>
            </a:r>
            <a:r>
              <a:rPr lang="en-US" sz="2400" dirty="0"/>
              <a:t>cover of the textbook.   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dirty="0">
                <a:solidFill>
                  <a:srgbClr val="0000FA"/>
                </a:solidFill>
              </a:rPr>
              <a:t>Using these data and the parallel-axis theorem, the </a:t>
            </a:r>
            <a:r>
              <a:rPr lang="en-US" sz="2400" dirty="0" err="1">
                <a:solidFill>
                  <a:srgbClr val="0000FA"/>
                </a:solidFill>
              </a:rPr>
              <a:t>MoI</a:t>
            </a:r>
            <a:r>
              <a:rPr lang="en-US" sz="2400" dirty="0">
                <a:solidFill>
                  <a:srgbClr val="0000FA"/>
                </a:solidFill>
              </a:rPr>
              <a:t> for a composite area can easily be calculated.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609600" y="1219200"/>
            <a:ext cx="8077200" cy="3063875"/>
            <a:chOff x="384" y="768"/>
            <a:chExt cx="5088" cy="1930"/>
          </a:xfrm>
        </p:grpSpPr>
        <p:sp>
          <p:nvSpPr>
            <p:cNvPr id="9223" name="Text Box 6"/>
            <p:cNvSpPr txBox="1">
              <a:spLocks noChangeArrowheads="1"/>
            </p:cNvSpPr>
            <p:nvPr/>
          </p:nvSpPr>
          <p:spPr bwMode="auto">
            <a:xfrm>
              <a:off x="2256" y="768"/>
              <a:ext cx="3216" cy="1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dirty="0"/>
                <a:t>A </a:t>
              </a:r>
              <a:r>
                <a:rPr lang="en-US" sz="2400" dirty="0">
                  <a:solidFill>
                    <a:srgbClr val="FF0000"/>
                  </a:solidFill>
                </a:rPr>
                <a:t>composite area </a:t>
              </a:r>
              <a:r>
                <a:rPr lang="en-US" sz="2400" dirty="0"/>
                <a:t>is made by </a:t>
              </a:r>
              <a:r>
                <a:rPr lang="en-US" sz="2400" dirty="0">
                  <a:solidFill>
                    <a:srgbClr val="0000FA"/>
                  </a:solidFill>
                </a:rPr>
                <a:t>adding or subtracting a series of  “simple” shaped</a:t>
              </a:r>
              <a:r>
                <a:rPr lang="en-US" sz="2400" dirty="0"/>
                <a:t> areas like rectangles, triangles, and circles.  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 sz="2400" dirty="0"/>
                <a:t>For example, </a:t>
              </a:r>
              <a:r>
                <a:rPr lang="en-US" sz="2400" dirty="0">
                  <a:solidFill>
                    <a:srgbClr val="FF0000"/>
                  </a:solidFill>
                </a:rPr>
                <a:t>the area on the left</a:t>
              </a:r>
              <a:r>
                <a:rPr lang="en-US" sz="2400" dirty="0"/>
                <a:t> can be made from a rectangle </a:t>
              </a:r>
              <a:r>
                <a:rPr lang="en-US" sz="2400" dirty="0" smtClean="0"/>
                <a:t>plus a triangle, minus the interior rectangle.</a:t>
              </a:r>
              <a:endParaRPr lang="en-US" sz="2400" dirty="0"/>
            </a:p>
          </p:txBody>
        </p:sp>
        <p:pic>
          <p:nvPicPr>
            <p:cNvPr id="9224" name="Picture 9" descr="CH 10 Moment Inertia Composit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" y="864"/>
              <a:ext cx="1829" cy="1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MOMENT  OF  INERTIA FOR  A  COMPOSITE  AREA</a:t>
            </a:r>
            <a:b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lang="en-US" sz="2400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(Section 10.4)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193280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342900" y="1066800"/>
            <a:ext cx="8724900" cy="1468438"/>
            <a:chOff x="216" y="672"/>
            <a:chExt cx="5496" cy="925"/>
          </a:xfrm>
        </p:grpSpPr>
        <p:pic>
          <p:nvPicPr>
            <p:cNvPr id="10256" name="Picture 21" descr="CH 10 Analysis Steps II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2" y="768"/>
              <a:ext cx="1344" cy="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7" name="Text Box 92"/>
            <p:cNvSpPr txBox="1">
              <a:spLocks noChangeArrowheads="1"/>
            </p:cNvSpPr>
            <p:nvPr/>
          </p:nvSpPr>
          <p:spPr bwMode="auto">
            <a:xfrm>
              <a:off x="2736" y="672"/>
              <a:ext cx="2976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dirty="0"/>
                <a:t>1.   </a:t>
              </a:r>
              <a:r>
                <a:rPr lang="en-US" sz="2400" u="sng" dirty="0">
                  <a:solidFill>
                    <a:srgbClr val="0000FA"/>
                  </a:solidFill>
                </a:rPr>
                <a:t>Divide the given area</a:t>
              </a:r>
              <a:r>
                <a:rPr lang="en-US" sz="2400" dirty="0">
                  <a:solidFill>
                    <a:srgbClr val="0000FA"/>
                  </a:solidFill>
                </a:rPr>
                <a:t> </a:t>
              </a:r>
              <a:r>
                <a:rPr lang="en-US" sz="2400" dirty="0"/>
                <a:t>into its </a:t>
              </a:r>
              <a:r>
                <a:rPr lang="en-US" sz="2400" dirty="0">
                  <a:solidFill>
                    <a:srgbClr val="FF0000"/>
                  </a:solidFill>
                </a:rPr>
                <a:t>simpler</a:t>
              </a:r>
              <a:r>
                <a:rPr lang="en-US" sz="2400" dirty="0"/>
                <a:t> shaped parts. </a:t>
              </a:r>
              <a:endParaRPr lang="en-US" sz="2400" u="sng" dirty="0"/>
            </a:p>
          </p:txBody>
        </p:sp>
        <p:pic>
          <p:nvPicPr>
            <p:cNvPr id="10258" name="Picture 20" descr="CH 10 Analysis Steps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" y="775"/>
              <a:ext cx="1002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95" name="Text Box 95"/>
          <p:cNvSpPr txBox="1">
            <a:spLocks noChangeArrowheads="1"/>
          </p:cNvSpPr>
          <p:nvPr/>
        </p:nvSpPr>
        <p:spPr bwMode="auto">
          <a:xfrm>
            <a:off x="533400" y="4800600"/>
            <a:ext cx="8001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/>
              <a:t>4.	The </a:t>
            </a:r>
            <a:r>
              <a:rPr lang="en-US" sz="2400" dirty="0" err="1"/>
              <a:t>MoI</a:t>
            </a:r>
            <a:r>
              <a:rPr lang="en-US" sz="2400" dirty="0"/>
              <a:t> of the entire area about the reference axis is determined by performing an </a:t>
            </a:r>
            <a:r>
              <a:rPr lang="en-US" sz="2400" u="sng" dirty="0">
                <a:solidFill>
                  <a:srgbClr val="0000FA"/>
                </a:solidFill>
              </a:rPr>
              <a:t>algebraic summation</a:t>
            </a:r>
            <a:r>
              <a:rPr lang="en-US" sz="2400" dirty="0">
                <a:solidFill>
                  <a:srgbClr val="0000FA"/>
                </a:solidFill>
              </a:rPr>
              <a:t> </a:t>
            </a:r>
            <a:r>
              <a:rPr lang="en-US" sz="2400" dirty="0"/>
              <a:t>of the individual </a:t>
            </a:r>
            <a:r>
              <a:rPr lang="en-US" sz="2400" dirty="0" err="1"/>
              <a:t>MoIs</a:t>
            </a:r>
            <a:r>
              <a:rPr lang="en-US" sz="2400" dirty="0"/>
              <a:t> obtained in Step 3.  (Please note that </a:t>
            </a:r>
            <a:r>
              <a:rPr lang="en-US" sz="2400" dirty="0" smtClean="0"/>
              <a:t>the </a:t>
            </a:r>
            <a:r>
              <a:rPr lang="en-US" sz="2400" dirty="0" err="1" smtClean="0"/>
              <a:t>MoI</a:t>
            </a:r>
            <a:r>
              <a:rPr lang="en-US" sz="2400" dirty="0" smtClean="0"/>
              <a:t> </a:t>
            </a:r>
            <a:r>
              <a:rPr lang="en-US" sz="2400" dirty="0"/>
              <a:t>of </a:t>
            </a:r>
            <a:r>
              <a:rPr lang="en-US" sz="2400" dirty="0" smtClean="0"/>
              <a:t>the hole </a:t>
            </a:r>
            <a:r>
              <a:rPr lang="en-US" sz="2400" dirty="0"/>
              <a:t>is </a:t>
            </a:r>
            <a:r>
              <a:rPr lang="en-US" sz="2400" dirty="0">
                <a:solidFill>
                  <a:srgbClr val="0000FA"/>
                </a:solidFill>
              </a:rPr>
              <a:t>subtracted</a:t>
            </a:r>
            <a:r>
              <a:rPr lang="en-US" sz="2400" dirty="0"/>
              <a:t>).</a:t>
            </a:r>
          </a:p>
        </p:txBody>
      </p:sp>
      <p:grpSp>
        <p:nvGrpSpPr>
          <p:cNvPr id="3" name="Group 107"/>
          <p:cNvGrpSpPr>
            <a:grpSpLocks/>
          </p:cNvGrpSpPr>
          <p:nvPr/>
        </p:nvGrpSpPr>
        <p:grpSpPr bwMode="auto">
          <a:xfrm>
            <a:off x="533401" y="3641725"/>
            <a:ext cx="8305800" cy="1200150"/>
            <a:chOff x="336" y="2294"/>
            <a:chExt cx="5232" cy="756"/>
          </a:xfrm>
        </p:grpSpPr>
        <p:sp>
          <p:nvSpPr>
            <p:cNvPr id="10254" name="Text Box 94"/>
            <p:cNvSpPr txBox="1">
              <a:spLocks noChangeArrowheads="1"/>
            </p:cNvSpPr>
            <p:nvPr/>
          </p:nvSpPr>
          <p:spPr bwMode="auto">
            <a:xfrm>
              <a:off x="336" y="2294"/>
              <a:ext cx="5232" cy="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dirty="0"/>
                <a:t>3.	</a:t>
              </a:r>
              <a:r>
                <a:rPr lang="en-US" sz="2400" dirty="0">
                  <a:solidFill>
                    <a:srgbClr val="FF0000"/>
                  </a:solidFill>
                </a:rPr>
                <a:t>Determine the </a:t>
              </a:r>
              <a:r>
                <a:rPr lang="en-US" sz="2400" dirty="0" err="1">
                  <a:solidFill>
                    <a:srgbClr val="FF0000"/>
                  </a:solidFill>
                </a:rPr>
                <a:t>MoI</a:t>
              </a:r>
              <a:r>
                <a:rPr lang="en-US" sz="2400" dirty="0">
                  <a:solidFill>
                    <a:srgbClr val="FF0000"/>
                  </a:solidFill>
                </a:rPr>
                <a:t> of each “simpler” shaped </a:t>
              </a:r>
              <a:r>
                <a:rPr lang="en-US" sz="2400" dirty="0"/>
                <a:t>part about the desired reference axis using the parallel-axis theorem                ( I</a:t>
              </a:r>
              <a:r>
                <a:rPr lang="en-US" sz="2400" baseline="-25000" dirty="0"/>
                <a:t>X</a:t>
              </a:r>
              <a:r>
                <a:rPr lang="en-US" sz="2400" dirty="0"/>
                <a:t> =  I</a:t>
              </a:r>
              <a:r>
                <a:rPr lang="en-US" sz="2400" baseline="-25000" dirty="0"/>
                <a:t>X’</a:t>
              </a:r>
              <a:r>
                <a:rPr lang="en-US" sz="2400" dirty="0">
                  <a:cs typeface="Times New Roman" pitchFamily="18" charset="0"/>
                </a:rPr>
                <a:t>   +   A ( </a:t>
              </a:r>
              <a:r>
                <a:rPr lang="en-US" sz="2400" dirty="0" err="1">
                  <a:cs typeface="Times New Roman" pitchFamily="18" charset="0"/>
                </a:rPr>
                <a:t>d</a:t>
              </a:r>
              <a:r>
                <a:rPr lang="en-US" sz="2400" baseline="-25000" dirty="0" err="1">
                  <a:cs typeface="Times New Roman" pitchFamily="18" charset="0"/>
                </a:rPr>
                <a:t>y</a:t>
              </a:r>
              <a:r>
                <a:rPr lang="en-US" sz="2400" dirty="0">
                  <a:cs typeface="Times New Roman" pitchFamily="18" charset="0"/>
                </a:rPr>
                <a:t> )</a:t>
              </a:r>
              <a:r>
                <a:rPr lang="en-US" sz="2400" baseline="30000" dirty="0">
                  <a:cs typeface="Times New Roman" pitchFamily="18" charset="0"/>
                </a:rPr>
                <a:t>2 </a:t>
              </a:r>
              <a:r>
                <a:rPr lang="en-US" sz="2400" dirty="0">
                  <a:cs typeface="Times New Roman" pitchFamily="18" charset="0"/>
                </a:rPr>
                <a:t> ) .</a:t>
              </a:r>
              <a:endParaRPr lang="en-US" sz="2400" baseline="30000" dirty="0">
                <a:cs typeface="Times New Roman" pitchFamily="18" charset="0"/>
              </a:endParaRPr>
            </a:p>
          </p:txBody>
        </p:sp>
        <p:sp>
          <p:nvSpPr>
            <p:cNvPr id="10255" name="Line 96"/>
            <p:cNvSpPr>
              <a:spLocks noChangeShapeType="1"/>
            </p:cNvSpPr>
            <p:nvPr/>
          </p:nvSpPr>
          <p:spPr bwMode="auto">
            <a:xfrm>
              <a:off x="1164" y="2658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2438400" y="1804988"/>
            <a:ext cx="6478588" cy="1570038"/>
            <a:chOff x="1535" y="1138"/>
            <a:chExt cx="4081" cy="989"/>
          </a:xfrm>
        </p:grpSpPr>
        <p:cxnSp>
          <p:nvCxnSpPr>
            <p:cNvPr id="10249" name="Straight Arrow Connector 20"/>
            <p:cNvCxnSpPr>
              <a:cxnSpLocks noChangeShapeType="1"/>
            </p:cNvCxnSpPr>
            <p:nvPr/>
          </p:nvCxnSpPr>
          <p:spPr bwMode="auto">
            <a:xfrm rot="5400000">
              <a:off x="1344" y="1344"/>
              <a:ext cx="384" cy="1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250" name="Text Box 93"/>
            <p:cNvSpPr txBox="1">
              <a:spLocks noChangeArrowheads="1"/>
            </p:cNvSpPr>
            <p:nvPr/>
          </p:nvSpPr>
          <p:spPr bwMode="auto">
            <a:xfrm>
              <a:off x="2736" y="1138"/>
              <a:ext cx="2880" cy="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dirty="0"/>
                <a:t>2.	</a:t>
              </a:r>
              <a:r>
                <a:rPr lang="en-US" sz="2400" u="sng" dirty="0">
                  <a:solidFill>
                    <a:srgbClr val="0000FA"/>
                  </a:solidFill>
                </a:rPr>
                <a:t>Locate the centroid of each part and indicate the perpendicular distance</a:t>
              </a:r>
              <a:r>
                <a:rPr lang="en-US" sz="2400" dirty="0">
                  <a:solidFill>
                    <a:srgbClr val="0000FA"/>
                  </a:solidFill>
                </a:rPr>
                <a:t> </a:t>
              </a:r>
              <a:r>
                <a:rPr lang="en-US" sz="2400" dirty="0"/>
                <a:t>from each centroid to the desired reference axis.</a:t>
              </a:r>
            </a:p>
          </p:txBody>
        </p:sp>
        <p:sp>
          <p:nvSpPr>
            <p:cNvPr id="10251" name="Line 104"/>
            <p:cNvSpPr>
              <a:spLocks noChangeShapeType="1"/>
            </p:cNvSpPr>
            <p:nvPr/>
          </p:nvSpPr>
          <p:spPr bwMode="auto">
            <a:xfrm flipH="1" flipV="1">
              <a:off x="1535" y="1393"/>
              <a:ext cx="1536" cy="480"/>
            </a:xfrm>
            <a:prstGeom prst="line">
              <a:avLst/>
            </a:prstGeom>
            <a:noFill/>
            <a:ln w="31750">
              <a:solidFill>
                <a:srgbClr val="0000FA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52" name="Line 105"/>
            <p:cNvSpPr>
              <a:spLocks noChangeShapeType="1"/>
            </p:cNvSpPr>
            <p:nvPr/>
          </p:nvSpPr>
          <p:spPr bwMode="auto">
            <a:xfrm flipH="1" flipV="1">
              <a:off x="2639" y="1153"/>
              <a:ext cx="432" cy="144"/>
            </a:xfrm>
            <a:prstGeom prst="line">
              <a:avLst/>
            </a:prstGeom>
            <a:noFill/>
            <a:ln w="31750">
              <a:solidFill>
                <a:srgbClr val="0000FA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53" name="Line 106"/>
            <p:cNvSpPr>
              <a:spLocks noChangeShapeType="1"/>
            </p:cNvSpPr>
            <p:nvPr/>
          </p:nvSpPr>
          <p:spPr bwMode="auto">
            <a:xfrm flipH="1" flipV="1">
              <a:off x="2064" y="1296"/>
              <a:ext cx="1007" cy="193"/>
            </a:xfrm>
            <a:prstGeom prst="line">
              <a:avLst/>
            </a:prstGeom>
            <a:noFill/>
            <a:ln w="31750">
              <a:solidFill>
                <a:srgbClr val="0000FA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STEPS FOR ANALYSIS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31298" y="1629169"/>
            <a:ext cx="359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=</a:t>
            </a:r>
            <a:endParaRPr lang="en-US" sz="2400" b="1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277818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5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381000" y="1082675"/>
            <a:ext cx="8534400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914400" indent="-4572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/>
              <a:t>1.   </a:t>
            </a:r>
            <a:r>
              <a:rPr lang="en-US" sz="2400" dirty="0"/>
              <a:t>The parallel-axis theorem for an area is applied between</a:t>
            </a:r>
          </a:p>
          <a:p>
            <a:pPr lvl="1" eaLnBrk="1" hangingPunct="1">
              <a:spcBef>
                <a:spcPct val="25000"/>
              </a:spcBef>
            </a:pPr>
            <a:r>
              <a:rPr lang="en-US" sz="2400" dirty="0"/>
              <a:t>A)  An axis passing through its centroid and any corresponding parallel axis.</a:t>
            </a:r>
          </a:p>
          <a:p>
            <a:pPr lvl="1" eaLnBrk="1" hangingPunct="1">
              <a:spcBef>
                <a:spcPct val="25000"/>
              </a:spcBef>
            </a:pPr>
            <a:r>
              <a:rPr lang="en-US" sz="2400" dirty="0"/>
              <a:t>B)  Any two parallel axis.	</a:t>
            </a:r>
          </a:p>
          <a:p>
            <a:pPr lvl="1" eaLnBrk="1" hangingPunct="1">
              <a:spcBef>
                <a:spcPct val="25000"/>
              </a:spcBef>
            </a:pPr>
            <a:r>
              <a:rPr lang="en-US" sz="2400" dirty="0"/>
              <a:t>C)  Two horizontal axes only.</a:t>
            </a:r>
          </a:p>
          <a:p>
            <a:pPr lvl="1" eaLnBrk="1" hangingPunct="1">
              <a:spcBef>
                <a:spcPct val="25000"/>
              </a:spcBef>
            </a:pPr>
            <a:r>
              <a:rPr lang="en-US" sz="2400" dirty="0"/>
              <a:t>D)  Two vertical axes only.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457200" y="3733800"/>
            <a:ext cx="80772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914400" indent="-4572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/>
              <a:t>2.  The moment of inertia of a composite area equals the ____ of the </a:t>
            </a:r>
            <a:r>
              <a:rPr lang="en-US" sz="2400" dirty="0" err="1"/>
              <a:t>MoI</a:t>
            </a:r>
            <a:r>
              <a:rPr lang="en-US" sz="2400" dirty="0"/>
              <a:t> of all of its parts.</a:t>
            </a:r>
          </a:p>
          <a:p>
            <a:pPr lvl="1" eaLnBrk="1" hangingPunct="1">
              <a:spcBef>
                <a:spcPct val="25000"/>
              </a:spcBef>
            </a:pPr>
            <a:r>
              <a:rPr lang="en-US" sz="2400" dirty="0">
                <a:sym typeface="Symbol" pitchFamily="18" charset="2"/>
              </a:rPr>
              <a:t>A)  </a:t>
            </a:r>
            <a:r>
              <a:rPr lang="en-US" sz="2400" dirty="0" smtClean="0">
                <a:sym typeface="Symbol" pitchFamily="18" charset="2"/>
              </a:rPr>
              <a:t>vector </a:t>
            </a:r>
            <a:r>
              <a:rPr lang="en-US" sz="2400" dirty="0">
                <a:sym typeface="Symbol" pitchFamily="18" charset="2"/>
              </a:rPr>
              <a:t>sum</a:t>
            </a:r>
          </a:p>
          <a:p>
            <a:pPr lvl="1" eaLnBrk="1" hangingPunct="1">
              <a:spcBef>
                <a:spcPct val="25000"/>
              </a:spcBef>
            </a:pPr>
            <a:r>
              <a:rPr lang="en-US" sz="2400" dirty="0"/>
              <a:t>B)  </a:t>
            </a:r>
            <a:r>
              <a:rPr lang="en-US" sz="2400" dirty="0" smtClean="0"/>
              <a:t>algebraic </a:t>
            </a:r>
            <a:r>
              <a:rPr lang="en-US" sz="2400" dirty="0"/>
              <a:t>sum (addition or subtraction)</a:t>
            </a:r>
          </a:p>
          <a:p>
            <a:pPr lvl="1" eaLnBrk="1" hangingPunct="1">
              <a:spcBef>
                <a:spcPct val="25000"/>
              </a:spcBef>
            </a:pPr>
            <a:r>
              <a:rPr lang="en-US" sz="2400" dirty="0">
                <a:sym typeface="Symbol" pitchFamily="18" charset="2"/>
              </a:rPr>
              <a:t>C)  </a:t>
            </a:r>
            <a:r>
              <a:rPr lang="en-US" sz="2400" dirty="0" smtClean="0">
                <a:sym typeface="Symbol" pitchFamily="18" charset="2"/>
              </a:rPr>
              <a:t>addition </a:t>
            </a:r>
            <a:endParaRPr lang="en-US" sz="2400" dirty="0">
              <a:sym typeface="Symbol" pitchFamily="18" charset="2"/>
            </a:endParaRPr>
          </a:p>
          <a:p>
            <a:pPr lvl="1" eaLnBrk="1" hangingPunct="1">
              <a:spcBef>
                <a:spcPct val="25000"/>
              </a:spcBef>
            </a:pPr>
            <a:r>
              <a:rPr lang="en-US" sz="2400" dirty="0"/>
              <a:t>D)  </a:t>
            </a:r>
            <a:r>
              <a:rPr lang="en-US" sz="2400" dirty="0" smtClean="0"/>
              <a:t>product</a:t>
            </a:r>
            <a:endParaRPr lang="en-US" sz="2400" i="1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READING QUIZ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62027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utoUpdateAnimBg="0"/>
      <p:bldP spid="29700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" y="1116293"/>
            <a:ext cx="2495550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7" name="Text Box 3"/>
          <p:cNvSpPr txBox="1">
            <a:spLocks noChangeArrowheads="1"/>
          </p:cNvSpPr>
          <p:nvPr/>
        </p:nvSpPr>
        <p:spPr bwMode="auto">
          <a:xfrm>
            <a:off x="3352800" y="1044575"/>
            <a:ext cx="54102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30288" indent="-1030288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990033"/>
                </a:solidFill>
              </a:rPr>
              <a:t>Given</a:t>
            </a:r>
            <a:r>
              <a:rPr lang="en-US" sz="2400" dirty="0">
                <a:solidFill>
                  <a:srgbClr val="990033"/>
                </a:solidFill>
              </a:rPr>
              <a:t>:	</a:t>
            </a:r>
            <a:r>
              <a:rPr lang="en-US" sz="2400" dirty="0"/>
              <a:t>The beam’s cross-sectional area.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990033"/>
                </a:solidFill>
              </a:rPr>
              <a:t>Find</a:t>
            </a:r>
            <a:r>
              <a:rPr lang="en-US" sz="2400" dirty="0">
                <a:solidFill>
                  <a:srgbClr val="990033"/>
                </a:solidFill>
              </a:rPr>
              <a:t>:</a:t>
            </a:r>
            <a:r>
              <a:rPr lang="en-US" sz="2400" dirty="0"/>
              <a:t>	The moment of inertia of the area about the </a:t>
            </a:r>
            <a:r>
              <a:rPr lang="en-US" sz="2400" dirty="0" smtClean="0"/>
              <a:t>x</a:t>
            </a:r>
            <a:r>
              <a:rPr lang="en-US" sz="2400" dirty="0"/>
              <a:t>-axis and the radius of gyration, </a:t>
            </a:r>
            <a:r>
              <a:rPr lang="en-US" sz="2400" dirty="0" err="1" smtClean="0"/>
              <a:t>k</a:t>
            </a:r>
            <a:r>
              <a:rPr lang="en-US" sz="2400" baseline="-25000" dirty="0" err="1"/>
              <a:t>x</a:t>
            </a:r>
            <a:r>
              <a:rPr lang="en-US" sz="2400" dirty="0" smtClean="0"/>
              <a:t>.</a:t>
            </a:r>
            <a:endParaRPr lang="en-US" sz="2400" dirty="0"/>
          </a:p>
          <a:p>
            <a:pPr eaLnBrk="1" hangingPunct="1">
              <a:spcBef>
                <a:spcPct val="50000"/>
              </a:spcBef>
            </a:pPr>
            <a:r>
              <a:rPr lang="en-US" sz="2400" b="1" u="sng" dirty="0">
                <a:solidFill>
                  <a:srgbClr val="990033"/>
                </a:solidFill>
              </a:rPr>
              <a:t>Plan</a:t>
            </a:r>
            <a:r>
              <a:rPr lang="en-US" sz="2400" dirty="0">
                <a:solidFill>
                  <a:srgbClr val="990033"/>
                </a:solidFill>
              </a:rPr>
              <a:t>:</a:t>
            </a:r>
            <a:r>
              <a:rPr lang="en-US" sz="2400" dirty="0"/>
              <a:t>	Follow the steps for analysis.</a:t>
            </a:r>
            <a:endParaRPr lang="en-US" sz="2400" b="1" u="sng" dirty="0"/>
          </a:p>
        </p:txBody>
      </p:sp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457200" y="3601453"/>
            <a:ext cx="77724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u="sng" dirty="0" smtClean="0">
                <a:solidFill>
                  <a:srgbClr val="990033"/>
                </a:solidFill>
              </a:rPr>
              <a:t>Solution:</a:t>
            </a:r>
            <a:endParaRPr lang="en-US" sz="2400" dirty="0">
              <a:solidFill>
                <a:srgbClr val="990033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400" dirty="0"/>
              <a:t>1.   The cross-sectional area can be divided into three rectangles</a:t>
            </a:r>
            <a:br>
              <a:rPr lang="en-US" sz="2400" dirty="0"/>
            </a:br>
            <a:r>
              <a:rPr lang="en-US" sz="2400" dirty="0"/>
              <a:t> ( [1], [2], [3] ) as shown.</a:t>
            </a:r>
          </a:p>
        </p:txBody>
      </p:sp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533400" y="5200650"/>
            <a:ext cx="8229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/>
              <a:t>2.	The centroids of these three rectangles are in their center.  The distances from these centers to the </a:t>
            </a:r>
            <a:r>
              <a:rPr lang="en-US" sz="2400" dirty="0" smtClean="0"/>
              <a:t>x-axis </a:t>
            </a:r>
            <a:r>
              <a:rPr lang="en-US" sz="2400" dirty="0"/>
              <a:t>are </a:t>
            </a:r>
            <a:r>
              <a:rPr lang="en-US" sz="2400" dirty="0" smtClean="0"/>
              <a:t>175 mm, 0 mm, </a:t>
            </a:r>
            <a:r>
              <a:rPr lang="en-US" sz="2400" dirty="0"/>
              <a:t>and </a:t>
            </a:r>
            <a:r>
              <a:rPr lang="en-US" sz="2400" dirty="0" smtClean="0"/>
              <a:t>-175 mm, </a:t>
            </a:r>
            <a:r>
              <a:rPr lang="en-US" sz="2400" dirty="0"/>
              <a:t>respectively.</a:t>
            </a:r>
          </a:p>
        </p:txBody>
      </p:sp>
      <p:sp>
        <p:nvSpPr>
          <p:cNvPr id="93193" name="Text Box 9"/>
          <p:cNvSpPr txBox="1">
            <a:spLocks noChangeArrowheads="1"/>
          </p:cNvSpPr>
          <p:nvPr/>
        </p:nvSpPr>
        <p:spPr bwMode="auto">
          <a:xfrm>
            <a:off x="2971800" y="3729037"/>
            <a:ext cx="1981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2400" dirty="0" smtClean="0"/>
              <a:t>[3]   [2]   </a:t>
            </a:r>
            <a:r>
              <a:rPr lang="en-US" sz="2400" dirty="0"/>
              <a:t>[1]</a:t>
            </a:r>
          </a:p>
        </p:txBody>
      </p:sp>
      <p:sp>
        <p:nvSpPr>
          <p:cNvPr id="93194" name="Line 10"/>
          <p:cNvSpPr>
            <a:spLocks noChangeShapeType="1"/>
          </p:cNvSpPr>
          <p:nvPr/>
        </p:nvSpPr>
        <p:spPr bwMode="auto">
          <a:xfrm flipH="1" flipV="1">
            <a:off x="1952624" y="3429000"/>
            <a:ext cx="1247774" cy="304800"/>
          </a:xfrm>
          <a:prstGeom prst="line">
            <a:avLst/>
          </a:prstGeom>
          <a:noFill/>
          <a:ln w="25400">
            <a:solidFill>
              <a:srgbClr val="0000FA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3195" name="Line 11"/>
          <p:cNvSpPr>
            <a:spLocks noChangeShapeType="1"/>
          </p:cNvSpPr>
          <p:nvPr/>
        </p:nvSpPr>
        <p:spPr bwMode="auto">
          <a:xfrm flipH="1" flipV="1">
            <a:off x="2209800" y="1828800"/>
            <a:ext cx="2133600" cy="1905000"/>
          </a:xfrm>
          <a:prstGeom prst="line">
            <a:avLst/>
          </a:prstGeom>
          <a:noFill/>
          <a:ln w="25400">
            <a:solidFill>
              <a:srgbClr val="0000FA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3196" name="Line 12"/>
          <p:cNvSpPr>
            <a:spLocks noChangeShapeType="1"/>
          </p:cNvSpPr>
          <p:nvPr/>
        </p:nvSpPr>
        <p:spPr bwMode="auto">
          <a:xfrm flipH="1" flipV="1">
            <a:off x="1952624" y="2521230"/>
            <a:ext cx="1857375" cy="1136370"/>
          </a:xfrm>
          <a:prstGeom prst="line">
            <a:avLst/>
          </a:prstGeom>
          <a:noFill/>
          <a:ln w="25400">
            <a:solidFill>
              <a:srgbClr val="0000FA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EXAMPLE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370052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3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3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 autoUpdateAnimBg="0"/>
      <p:bldP spid="93189" grpId="0" autoUpdateAnimBg="0"/>
      <p:bldP spid="93193" grpId="0" autoUpdateAnimBg="0"/>
      <p:bldP spid="93194" grpId="0" animBg="1"/>
      <p:bldP spid="93195" grpId="0" animBg="1"/>
      <p:bldP spid="9319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685800" y="4343400"/>
            <a:ext cx="8077200" cy="2124075"/>
            <a:chOff x="432" y="2736"/>
            <a:chExt cx="5088" cy="1338"/>
          </a:xfrm>
        </p:grpSpPr>
        <p:sp>
          <p:nvSpPr>
            <p:cNvPr id="12304" name="Text Box 12"/>
            <p:cNvSpPr txBox="1">
              <a:spLocks noChangeArrowheads="1"/>
            </p:cNvSpPr>
            <p:nvPr/>
          </p:nvSpPr>
          <p:spPr bwMode="auto">
            <a:xfrm>
              <a:off x="432" y="2736"/>
              <a:ext cx="5088" cy="1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dirty="0"/>
                <a:t>Using the parallel-axis theorem,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 sz="2400" dirty="0" smtClean="0"/>
                <a:t>I</a:t>
              </a:r>
              <a:r>
                <a:rPr lang="en-US" sz="2400" baseline="-25000" dirty="0" smtClean="0"/>
                <a:t>x[1]</a:t>
              </a:r>
              <a:r>
                <a:rPr lang="en-US" sz="2400" dirty="0" smtClean="0"/>
                <a:t>  </a:t>
              </a:r>
              <a:r>
                <a:rPr lang="en-US" sz="2400" dirty="0"/>
                <a:t>=  </a:t>
              </a:r>
              <a:r>
                <a:rPr lang="en-US" sz="2400" dirty="0" smtClean="0"/>
                <a:t>I</a:t>
              </a:r>
              <a:r>
                <a:rPr lang="en-US" sz="2400" baseline="-25000" dirty="0"/>
                <a:t>x</a:t>
              </a:r>
              <a:r>
                <a:rPr lang="en-US" sz="2400" baseline="-25000" dirty="0" smtClean="0"/>
                <a:t>[3</a:t>
              </a:r>
              <a:r>
                <a:rPr lang="en-US" sz="2400" baseline="-25000" dirty="0"/>
                <a:t>]</a:t>
              </a:r>
              <a:r>
                <a:rPr lang="en-US" sz="2400" dirty="0"/>
                <a:t>  =  </a:t>
              </a:r>
              <a:r>
                <a:rPr lang="en-US" sz="2400" dirty="0" smtClean="0"/>
                <a:t>I</a:t>
              </a:r>
              <a:r>
                <a:rPr lang="en-US" sz="2400" baseline="-25000" dirty="0"/>
                <a:t>x</a:t>
              </a:r>
              <a:r>
                <a:rPr lang="en-US" sz="2400" baseline="-25000" dirty="0" smtClean="0"/>
                <a:t>’</a:t>
              </a:r>
              <a:r>
                <a:rPr lang="en-US" sz="2400" dirty="0" smtClean="0">
                  <a:cs typeface="Times New Roman" pitchFamily="18" charset="0"/>
                </a:rPr>
                <a:t>   </a:t>
              </a:r>
              <a:r>
                <a:rPr lang="en-US" sz="2400" dirty="0">
                  <a:cs typeface="Times New Roman" pitchFamily="18" charset="0"/>
                </a:rPr>
                <a:t>+   A (</a:t>
              </a:r>
              <a:r>
                <a:rPr lang="en-US" sz="2400" dirty="0" err="1" smtClean="0">
                  <a:cs typeface="Times New Roman" pitchFamily="18" charset="0"/>
                </a:rPr>
                <a:t>d</a:t>
              </a:r>
              <a:r>
                <a:rPr lang="en-US" sz="2400" baseline="-25000" dirty="0" err="1">
                  <a:cs typeface="Times New Roman" pitchFamily="18" charset="0"/>
                </a:rPr>
                <a:t>y</a:t>
              </a:r>
              <a:r>
                <a:rPr lang="en-US" sz="2400" dirty="0" smtClean="0">
                  <a:cs typeface="Times New Roman" pitchFamily="18" charset="0"/>
                </a:rPr>
                <a:t>)</a:t>
              </a:r>
              <a:r>
                <a:rPr lang="en-US" sz="2400" baseline="30000" dirty="0" smtClean="0">
                  <a:cs typeface="Times New Roman" pitchFamily="18" charset="0"/>
                </a:rPr>
                <a:t>2</a:t>
              </a:r>
              <a:endParaRPr lang="en-US" sz="2400" baseline="30000" dirty="0">
                <a:cs typeface="Times New Roman" pitchFamily="18" charset="0"/>
              </a:endParaRPr>
            </a:p>
            <a:p>
              <a:pPr eaLnBrk="1" hangingPunct="1">
                <a:spcBef>
                  <a:spcPct val="50000"/>
                </a:spcBef>
              </a:pPr>
              <a:r>
                <a:rPr lang="en-US" sz="2400" dirty="0"/>
                <a:t>	       = (1/12) </a:t>
              </a:r>
              <a:r>
                <a:rPr lang="en-US" sz="2400" dirty="0" smtClean="0"/>
                <a:t>(200) (50)</a:t>
              </a:r>
              <a:r>
                <a:rPr lang="en-US" sz="2400" baseline="30000" dirty="0" smtClean="0"/>
                <a:t>3</a:t>
              </a:r>
              <a:r>
                <a:rPr lang="en-US" sz="2400" dirty="0" smtClean="0"/>
                <a:t> </a:t>
              </a:r>
              <a:r>
                <a:rPr lang="en-US" sz="2400" dirty="0"/>
                <a:t>+  </a:t>
              </a:r>
              <a:r>
                <a:rPr lang="en-US" sz="2400" dirty="0" smtClean="0"/>
                <a:t>(200) (50) (1</a:t>
              </a:r>
              <a:r>
                <a:rPr lang="en-US" sz="2400" b="1" dirty="0" smtClean="0"/>
                <a:t>7</a:t>
              </a:r>
              <a:r>
                <a:rPr lang="en-US" sz="2400" dirty="0" smtClean="0">
                  <a:cs typeface="Times New Roman" pitchFamily="18" charset="0"/>
                </a:rPr>
                <a:t>5)</a:t>
              </a:r>
              <a:r>
                <a:rPr lang="en-US" sz="2400" baseline="30000" dirty="0" smtClean="0">
                  <a:cs typeface="Times New Roman" pitchFamily="18" charset="0"/>
                </a:rPr>
                <a:t>2</a:t>
              </a:r>
              <a:endParaRPr lang="en-US" sz="2400" baseline="30000" dirty="0">
                <a:cs typeface="Times New Roman" pitchFamily="18" charset="0"/>
              </a:endParaRPr>
            </a:p>
            <a:p>
              <a:pPr eaLnBrk="1" hangingPunct="1">
                <a:spcBef>
                  <a:spcPct val="50000"/>
                </a:spcBef>
              </a:pPr>
              <a:r>
                <a:rPr lang="en-US" sz="2400" dirty="0">
                  <a:cs typeface="Times New Roman" pitchFamily="18" charset="0"/>
                </a:rPr>
                <a:t>	       =    </a:t>
              </a:r>
              <a:r>
                <a:rPr lang="en-US" sz="2400" dirty="0" smtClean="0">
                  <a:cs typeface="Times New Roman" pitchFamily="18" charset="0"/>
                </a:rPr>
                <a:t>3.083</a:t>
              </a:r>
              <a:r>
                <a:rPr lang="en-US" sz="2400" dirty="0"/>
                <a:t>×10</a:t>
              </a:r>
              <a:r>
                <a:rPr lang="en-US" sz="2400" baseline="30000" dirty="0"/>
                <a:t>8</a:t>
              </a:r>
              <a:r>
                <a:rPr lang="en-US" sz="2400" dirty="0" smtClean="0">
                  <a:cs typeface="Times New Roman" pitchFamily="18" charset="0"/>
                </a:rPr>
                <a:t>  mm</a:t>
              </a:r>
              <a:r>
                <a:rPr lang="en-US" sz="2400" baseline="30000" dirty="0" smtClean="0">
                  <a:cs typeface="Times New Roman" pitchFamily="18" charset="0"/>
                </a:rPr>
                <a:t>4</a:t>
              </a:r>
              <a:endParaRPr lang="en-US" sz="2400" baseline="30000" dirty="0">
                <a:cs typeface="Times New Roman" pitchFamily="18" charset="0"/>
              </a:endParaRPr>
            </a:p>
          </p:txBody>
        </p:sp>
        <p:sp>
          <p:nvSpPr>
            <p:cNvPr id="12305" name="Line 13"/>
            <p:cNvSpPr>
              <a:spLocks noChangeShapeType="1"/>
            </p:cNvSpPr>
            <p:nvPr/>
          </p:nvSpPr>
          <p:spPr bwMode="auto">
            <a:xfrm>
              <a:off x="1625" y="3120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2303" name="Text Box 3"/>
          <p:cNvSpPr txBox="1">
            <a:spLocks noChangeArrowheads="1"/>
          </p:cNvSpPr>
          <p:nvPr/>
        </p:nvSpPr>
        <p:spPr bwMode="auto">
          <a:xfrm>
            <a:off x="3962400" y="990600"/>
            <a:ext cx="4876800" cy="2308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92100" indent="-2921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/>
              <a:t>3. From the inside back cover of the book, the </a:t>
            </a:r>
            <a:r>
              <a:rPr lang="en-US" sz="2400" dirty="0" err="1"/>
              <a:t>MoI</a:t>
            </a:r>
            <a:r>
              <a:rPr lang="en-US" sz="2400" dirty="0"/>
              <a:t> of a rectangle about its </a:t>
            </a:r>
            <a:r>
              <a:rPr lang="en-US" sz="2400" dirty="0" err="1"/>
              <a:t>centroidal</a:t>
            </a:r>
            <a:r>
              <a:rPr lang="en-US" sz="2400" dirty="0"/>
              <a:t> axis is (1/12) b h</a:t>
            </a:r>
            <a:r>
              <a:rPr lang="en-US" sz="2400" baseline="30000" dirty="0"/>
              <a:t>3</a:t>
            </a:r>
            <a:r>
              <a:rPr lang="en-US" sz="2400" dirty="0"/>
              <a:t>. 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dirty="0"/>
              <a:t>     </a:t>
            </a:r>
            <a:r>
              <a:rPr lang="en-US" sz="2400" dirty="0" smtClean="0"/>
              <a:t>I</a:t>
            </a:r>
            <a:r>
              <a:rPr lang="en-US" sz="2400" baseline="-25000" dirty="0"/>
              <a:t>x</a:t>
            </a:r>
            <a:r>
              <a:rPr lang="en-US" sz="2400" baseline="-25000" dirty="0" smtClean="0"/>
              <a:t>[2]  </a:t>
            </a:r>
            <a:r>
              <a:rPr lang="en-US" sz="2400" dirty="0"/>
              <a:t>=  (1/12) </a:t>
            </a:r>
            <a:r>
              <a:rPr lang="en-US" sz="2400" dirty="0" smtClean="0"/>
              <a:t>(50 mm) (300 mm)</a:t>
            </a:r>
            <a:r>
              <a:rPr lang="en-US" sz="2400" baseline="30000" dirty="0" smtClean="0"/>
              <a:t>3</a:t>
            </a:r>
            <a:r>
              <a:rPr lang="en-US" sz="2400" dirty="0" smtClean="0"/>
              <a:t>   </a:t>
            </a:r>
            <a:endParaRPr lang="en-US" sz="2400" dirty="0"/>
          </a:p>
          <a:p>
            <a:pPr eaLnBrk="1" hangingPunct="1">
              <a:spcBef>
                <a:spcPct val="50000"/>
              </a:spcBef>
            </a:pPr>
            <a:r>
              <a:rPr lang="en-US" sz="2400" dirty="0"/>
              <a:t>          </a:t>
            </a:r>
            <a:r>
              <a:rPr lang="en-US" sz="2400" dirty="0" smtClean="0"/>
              <a:t>  =  1.125×10</a:t>
            </a:r>
            <a:r>
              <a:rPr lang="en-US" sz="2400" baseline="30000" dirty="0" smtClean="0"/>
              <a:t>8</a:t>
            </a:r>
            <a:r>
              <a:rPr lang="en-US" sz="2400" dirty="0" smtClean="0"/>
              <a:t>  mm</a:t>
            </a:r>
            <a:r>
              <a:rPr lang="en-US" sz="2400" baseline="30000" dirty="0" smtClean="0"/>
              <a:t>4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EXAMPLE </a:t>
            </a:r>
            <a:r>
              <a:rPr lang="en-US" sz="2400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(continued)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04850" y="1116293"/>
            <a:ext cx="3344833" cy="3003226"/>
            <a:chOff x="704850" y="1116293"/>
            <a:chExt cx="3344833" cy="3003226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850" y="1116293"/>
              <a:ext cx="2495550" cy="2809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297" name="Group 20"/>
            <p:cNvGrpSpPr>
              <a:grpSpLocks/>
            </p:cNvGrpSpPr>
            <p:nvPr/>
          </p:nvGrpSpPr>
          <p:grpSpPr bwMode="auto">
            <a:xfrm>
              <a:off x="1952624" y="1828799"/>
              <a:ext cx="1793747" cy="2290720"/>
              <a:chOff x="1952624" y="1828719"/>
              <a:chExt cx="1793747" cy="2290502"/>
            </a:xfrm>
          </p:grpSpPr>
          <p:sp>
            <p:nvSpPr>
              <p:cNvPr id="12298" name="Text Box 9"/>
              <p:cNvSpPr txBox="1">
                <a:spLocks noChangeArrowheads="1"/>
              </p:cNvSpPr>
              <p:nvPr/>
            </p:nvSpPr>
            <p:spPr bwMode="auto">
              <a:xfrm>
                <a:off x="2971800" y="3657600"/>
                <a:ext cx="774571" cy="461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en-US" sz="2400" dirty="0"/>
                  <a:t>   </a:t>
                </a:r>
                <a:r>
                  <a:rPr lang="en-US" sz="2400" dirty="0" smtClean="0"/>
                  <a:t>[3]</a:t>
                </a:r>
                <a:endParaRPr lang="en-US" sz="2400" dirty="0"/>
              </a:p>
            </p:txBody>
          </p:sp>
          <p:sp>
            <p:nvSpPr>
              <p:cNvPr id="12299" name="Line 10"/>
              <p:cNvSpPr>
                <a:spLocks noChangeShapeType="1"/>
              </p:cNvSpPr>
              <p:nvPr/>
            </p:nvSpPr>
            <p:spPr bwMode="auto">
              <a:xfrm flipH="1" flipV="1">
                <a:off x="1952624" y="3428767"/>
                <a:ext cx="1476375" cy="305033"/>
              </a:xfrm>
              <a:prstGeom prst="line">
                <a:avLst/>
              </a:prstGeom>
              <a:noFill/>
              <a:ln w="25400">
                <a:solidFill>
                  <a:srgbClr val="0000FA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0" name="Line 11"/>
              <p:cNvSpPr>
                <a:spLocks noChangeShapeType="1"/>
              </p:cNvSpPr>
              <p:nvPr/>
            </p:nvSpPr>
            <p:spPr bwMode="auto">
              <a:xfrm flipH="1" flipV="1">
                <a:off x="2133600" y="1828719"/>
                <a:ext cx="1447800" cy="1143080"/>
              </a:xfrm>
              <a:prstGeom prst="line">
                <a:avLst/>
              </a:prstGeom>
              <a:noFill/>
              <a:ln w="25400">
                <a:solidFill>
                  <a:srgbClr val="0000FA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1" name="Line 12"/>
              <p:cNvSpPr>
                <a:spLocks noChangeShapeType="1"/>
              </p:cNvSpPr>
              <p:nvPr/>
            </p:nvSpPr>
            <p:spPr bwMode="auto">
              <a:xfrm flipH="1" flipV="1">
                <a:off x="1952624" y="2521083"/>
                <a:ext cx="1476376" cy="907684"/>
              </a:xfrm>
              <a:prstGeom prst="line">
                <a:avLst/>
              </a:prstGeom>
              <a:noFill/>
              <a:ln w="25400">
                <a:solidFill>
                  <a:srgbClr val="0000FA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2295" name="TextBox 16"/>
            <p:cNvSpPr txBox="1">
              <a:spLocks noChangeArrowheads="1"/>
            </p:cNvSpPr>
            <p:nvPr/>
          </p:nvSpPr>
          <p:spPr bwMode="auto">
            <a:xfrm>
              <a:off x="3429000" y="2819400"/>
              <a:ext cx="62068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2400" dirty="0"/>
                <a:t> [1]</a:t>
              </a:r>
            </a:p>
          </p:txBody>
        </p:sp>
        <p:sp>
          <p:nvSpPr>
            <p:cNvPr id="4" name="Rectangle 3"/>
            <p:cNvSpPr/>
            <p:nvPr/>
          </p:nvSpPr>
          <p:spPr>
            <a:xfrm>
              <a:off x="3363616" y="3257744"/>
              <a:ext cx="54373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400" dirty="0" smtClean="0"/>
                <a:t>[</a:t>
              </a:r>
              <a:r>
                <a:rPr lang="en-US" sz="2400" dirty="0"/>
                <a:t>2]</a:t>
              </a: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001740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066800" y="4017580"/>
            <a:ext cx="6934200" cy="1508105"/>
            <a:chOff x="1066800" y="4017580"/>
            <a:chExt cx="6934200" cy="1508105"/>
          </a:xfrm>
        </p:grpSpPr>
        <p:sp>
          <p:nvSpPr>
            <p:cNvPr id="13321" name="Text Box 3"/>
            <p:cNvSpPr txBox="1">
              <a:spLocks noChangeArrowheads="1"/>
            </p:cNvSpPr>
            <p:nvPr/>
          </p:nvSpPr>
          <p:spPr bwMode="auto">
            <a:xfrm>
              <a:off x="1066800" y="4017580"/>
              <a:ext cx="6934200" cy="1508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Aft>
                  <a:spcPts val="1200"/>
                </a:spcAft>
              </a:pPr>
              <a:r>
                <a:rPr lang="en-US" sz="2400" dirty="0" err="1" smtClean="0"/>
                <a:t>k</a:t>
              </a:r>
              <a:r>
                <a:rPr lang="en-US" sz="2400" baseline="-25000" dirty="0" err="1"/>
                <a:t>x</a:t>
              </a:r>
              <a:r>
                <a:rPr lang="en-US" sz="2400" dirty="0" smtClean="0"/>
                <a:t>   </a:t>
              </a:r>
              <a:r>
                <a:rPr lang="en-US" sz="2400" dirty="0"/>
                <a:t>=    </a:t>
              </a:r>
              <a:r>
                <a:rPr lang="en-US" sz="2400" dirty="0">
                  <a:sym typeface="Symbol" pitchFamily="18" charset="2"/>
                </a:rPr>
                <a:t></a:t>
              </a:r>
              <a:r>
                <a:rPr lang="en-US" sz="2400" dirty="0"/>
                <a:t> ( </a:t>
              </a:r>
              <a:r>
                <a:rPr lang="en-US" sz="2400" dirty="0" smtClean="0"/>
                <a:t>I</a:t>
              </a:r>
              <a:r>
                <a:rPr lang="en-US" sz="2400" baseline="-25000" dirty="0"/>
                <a:t>x</a:t>
              </a:r>
              <a:r>
                <a:rPr lang="en-US" sz="2400" dirty="0" smtClean="0"/>
                <a:t> </a:t>
              </a:r>
              <a:r>
                <a:rPr lang="en-US" sz="2400" dirty="0"/>
                <a:t>/  A)   </a:t>
              </a:r>
            </a:p>
            <a:p>
              <a:pPr>
                <a:spcAft>
                  <a:spcPts val="1200"/>
                </a:spcAft>
              </a:pPr>
              <a:r>
                <a:rPr lang="en-US" sz="2400" dirty="0"/>
                <a:t>A  </a:t>
              </a:r>
              <a:r>
                <a:rPr lang="en-US" sz="2400" dirty="0" smtClean="0"/>
                <a:t> =   50 (300) </a:t>
              </a:r>
              <a:r>
                <a:rPr lang="en-US" sz="2400" dirty="0"/>
                <a:t>+ </a:t>
              </a:r>
              <a:r>
                <a:rPr lang="en-US" sz="2400" dirty="0" smtClean="0"/>
                <a:t>200 (50) </a:t>
              </a:r>
              <a:r>
                <a:rPr lang="en-US" sz="2400" dirty="0"/>
                <a:t>+ </a:t>
              </a:r>
              <a:r>
                <a:rPr lang="en-US" sz="2400" dirty="0" smtClean="0"/>
                <a:t>200 (50)   </a:t>
              </a:r>
              <a:r>
                <a:rPr lang="en-US" sz="2400" dirty="0"/>
                <a:t>= </a:t>
              </a:r>
              <a:r>
                <a:rPr lang="en-US" sz="2400" dirty="0" smtClean="0"/>
                <a:t>3.5×10</a:t>
              </a:r>
              <a:r>
                <a:rPr lang="en-US" sz="2400" baseline="30000" dirty="0"/>
                <a:t>4</a:t>
              </a:r>
              <a:r>
                <a:rPr lang="en-US" sz="2400" dirty="0" smtClean="0"/>
                <a:t> mm</a:t>
              </a:r>
              <a:r>
                <a:rPr lang="en-US" sz="2400" baseline="30000" dirty="0"/>
                <a:t>2</a:t>
              </a:r>
              <a:endParaRPr lang="en-US" sz="2400" dirty="0"/>
            </a:p>
            <a:p>
              <a:pPr>
                <a:spcAft>
                  <a:spcPts val="1200"/>
                </a:spcAft>
              </a:pPr>
              <a:r>
                <a:rPr lang="en-US" sz="2400" dirty="0" err="1" smtClean="0">
                  <a:solidFill>
                    <a:srgbClr val="0000FA"/>
                  </a:solidFill>
                </a:rPr>
                <a:t>k</a:t>
              </a:r>
              <a:r>
                <a:rPr lang="en-US" sz="2400" baseline="-25000" dirty="0" err="1">
                  <a:solidFill>
                    <a:srgbClr val="0000FA"/>
                  </a:solidFill>
                </a:rPr>
                <a:t>x</a:t>
              </a:r>
              <a:r>
                <a:rPr lang="en-US" sz="2400" dirty="0" smtClean="0">
                  <a:solidFill>
                    <a:srgbClr val="0000FA"/>
                  </a:solidFill>
                </a:rPr>
                <a:t>   </a:t>
              </a:r>
              <a:r>
                <a:rPr lang="en-US" sz="2400" dirty="0">
                  <a:solidFill>
                    <a:srgbClr val="0000FA"/>
                  </a:solidFill>
                </a:rPr>
                <a:t>=    </a:t>
              </a:r>
              <a:r>
                <a:rPr lang="en-US" sz="2400" dirty="0">
                  <a:sym typeface="Symbol" pitchFamily="18" charset="2"/>
                </a:rPr>
                <a:t></a:t>
              </a:r>
              <a:r>
                <a:rPr lang="en-US" sz="2400" dirty="0"/>
                <a:t> </a:t>
              </a:r>
              <a:r>
                <a:rPr lang="en-US" sz="2400" dirty="0" smtClean="0"/>
                <a:t>(</a:t>
              </a:r>
              <a:r>
                <a:rPr lang="en-US" sz="2400" dirty="0"/>
                <a:t>7.291×10</a:t>
              </a:r>
              <a:r>
                <a:rPr lang="en-US" sz="2400" baseline="30000" dirty="0"/>
                <a:t>8</a:t>
              </a:r>
              <a:r>
                <a:rPr lang="en-US" sz="2400" dirty="0" smtClean="0"/>
                <a:t>) </a:t>
              </a:r>
              <a:r>
                <a:rPr lang="en-US" sz="2400" dirty="0"/>
                <a:t>/ (3.5×10</a:t>
              </a:r>
              <a:r>
                <a:rPr lang="en-US" sz="2400" baseline="30000" dirty="0"/>
                <a:t>4</a:t>
              </a:r>
              <a:r>
                <a:rPr lang="en-US" sz="2400" dirty="0" smtClean="0"/>
                <a:t>)    </a:t>
              </a:r>
              <a:r>
                <a:rPr lang="en-US" sz="2400" dirty="0"/>
                <a:t>=   </a:t>
              </a:r>
              <a:r>
                <a:rPr lang="en-US" sz="2400" u="sng" dirty="0" smtClean="0">
                  <a:solidFill>
                    <a:srgbClr val="0000FA"/>
                  </a:solidFill>
                </a:rPr>
                <a:t>144  mm</a:t>
              </a:r>
              <a:endParaRPr lang="en-US" sz="2400" u="sng" dirty="0">
                <a:solidFill>
                  <a:srgbClr val="0000FA"/>
                </a:solidFill>
              </a:endParaRPr>
            </a:p>
          </p:txBody>
        </p:sp>
        <p:sp>
          <p:nvSpPr>
            <p:cNvPr id="13322" name="Line 4"/>
            <p:cNvSpPr>
              <a:spLocks noChangeShapeType="1"/>
            </p:cNvSpPr>
            <p:nvPr/>
          </p:nvSpPr>
          <p:spPr bwMode="auto">
            <a:xfrm>
              <a:off x="2286000" y="4059620"/>
              <a:ext cx="1066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3323" name="Line 5"/>
            <p:cNvSpPr>
              <a:spLocks noChangeShapeType="1"/>
            </p:cNvSpPr>
            <p:nvPr/>
          </p:nvSpPr>
          <p:spPr bwMode="auto">
            <a:xfrm>
              <a:off x="2275490" y="5113280"/>
              <a:ext cx="2971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13319" name="Text Box 2"/>
          <p:cNvSpPr txBox="1">
            <a:spLocks noChangeArrowheads="1"/>
          </p:cNvSpPr>
          <p:nvPr/>
        </p:nvSpPr>
        <p:spPr bwMode="auto">
          <a:xfrm>
            <a:off x="4267200" y="1752600"/>
            <a:ext cx="4114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2400" dirty="0"/>
              <a:t>4.     </a:t>
            </a:r>
            <a:r>
              <a:rPr lang="en-US" sz="2400" dirty="0" smtClean="0"/>
              <a:t>I</a:t>
            </a:r>
            <a:r>
              <a:rPr lang="en-US" sz="2400" baseline="-25000" dirty="0"/>
              <a:t>x</a:t>
            </a:r>
            <a:r>
              <a:rPr lang="en-US" sz="2400" dirty="0" smtClean="0"/>
              <a:t>   </a:t>
            </a:r>
            <a:r>
              <a:rPr lang="en-US" sz="2400" dirty="0"/>
              <a:t>=    </a:t>
            </a:r>
            <a:r>
              <a:rPr lang="en-US" sz="2400" dirty="0" smtClean="0"/>
              <a:t>I</a:t>
            </a:r>
            <a:r>
              <a:rPr lang="en-US" sz="2400" baseline="-25000" dirty="0"/>
              <a:t>x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  </a:t>
            </a:r>
            <a:r>
              <a:rPr lang="en-US" sz="2400" dirty="0"/>
              <a:t>+   </a:t>
            </a:r>
            <a:r>
              <a:rPr lang="en-US" sz="2400" dirty="0" smtClean="0"/>
              <a:t>I</a:t>
            </a:r>
            <a:r>
              <a:rPr lang="en-US" sz="2400" baseline="-25000" dirty="0"/>
              <a:t>x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  </a:t>
            </a:r>
            <a:r>
              <a:rPr lang="en-US" sz="2400" dirty="0"/>
              <a:t>+   </a:t>
            </a:r>
            <a:r>
              <a:rPr lang="en-US" sz="2400" dirty="0" smtClean="0"/>
              <a:t>I</a:t>
            </a:r>
            <a:r>
              <a:rPr lang="en-US" sz="2400" baseline="-25000" dirty="0"/>
              <a:t>x</a:t>
            </a:r>
            <a:r>
              <a:rPr lang="en-US" sz="2400" baseline="-25000" dirty="0" smtClean="0"/>
              <a:t>3</a:t>
            </a:r>
            <a:endParaRPr lang="en-US" sz="2400" baseline="-25000" dirty="0"/>
          </a:p>
          <a:p>
            <a:r>
              <a:rPr lang="en-US" sz="2400" dirty="0"/>
              <a:t>   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 </a:t>
            </a:r>
            <a:r>
              <a:rPr lang="en-US" sz="2400" u="sng" dirty="0" smtClean="0">
                <a:solidFill>
                  <a:srgbClr val="0000FA"/>
                </a:solidFill>
              </a:rPr>
              <a:t>I</a:t>
            </a:r>
            <a:r>
              <a:rPr lang="en-US" sz="2400" u="sng" baseline="-25000" dirty="0">
                <a:solidFill>
                  <a:srgbClr val="0000FA"/>
                </a:solidFill>
              </a:rPr>
              <a:t>x</a:t>
            </a:r>
            <a:r>
              <a:rPr lang="en-US" sz="2400" u="sng" dirty="0" smtClean="0">
                <a:solidFill>
                  <a:srgbClr val="0000FA"/>
                </a:solidFill>
              </a:rPr>
              <a:t>  = 7.291×10</a:t>
            </a:r>
            <a:r>
              <a:rPr lang="en-US" sz="2400" u="sng" baseline="30000" dirty="0" smtClean="0">
                <a:solidFill>
                  <a:srgbClr val="0000FA"/>
                </a:solidFill>
              </a:rPr>
              <a:t>8</a:t>
            </a:r>
            <a:r>
              <a:rPr lang="en-US" sz="2400" u="sng" dirty="0" smtClean="0">
                <a:solidFill>
                  <a:srgbClr val="0000FA"/>
                </a:solidFill>
              </a:rPr>
              <a:t>  mm</a:t>
            </a:r>
            <a:r>
              <a:rPr lang="en-US" sz="2400" u="sng" baseline="30000" dirty="0" smtClean="0">
                <a:solidFill>
                  <a:srgbClr val="0000FA"/>
                </a:solidFill>
              </a:rPr>
              <a:t>4  </a:t>
            </a:r>
            <a:endParaRPr lang="en-US" sz="2400" u="sng" dirty="0">
              <a:solidFill>
                <a:srgbClr val="0000FA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62400" y="1143000"/>
            <a:ext cx="3592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Summing these three </a:t>
            </a:r>
            <a:r>
              <a:rPr lang="en-US" sz="2400" dirty="0" err="1" smtClean="0"/>
              <a:t>MoIs</a:t>
            </a:r>
            <a:r>
              <a:rPr lang="en-US" sz="2400" dirty="0" smtClean="0"/>
              <a:t>: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3962400" y="3429000"/>
            <a:ext cx="4606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Now, finding the radius of gyration:</a:t>
            </a:r>
            <a:endParaRPr lang="en-US" sz="2400" dirty="0"/>
          </a:p>
        </p:txBody>
      </p:sp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EXAMPLE </a:t>
            </a:r>
            <a:r>
              <a:rPr lang="en-US" sz="2400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(continued)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" y="1116293"/>
            <a:ext cx="2495550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15547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81" y="1143000"/>
            <a:ext cx="3609975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886756" y="1074655"/>
            <a:ext cx="7747160" cy="2462213"/>
            <a:chOff x="1092040" y="914400"/>
            <a:chExt cx="7747160" cy="2462213"/>
          </a:xfrm>
        </p:grpSpPr>
        <p:sp>
          <p:nvSpPr>
            <p:cNvPr id="16396" name="Text Box 9"/>
            <p:cNvSpPr txBox="1">
              <a:spLocks noChangeArrowheads="1"/>
            </p:cNvSpPr>
            <p:nvPr/>
          </p:nvSpPr>
          <p:spPr bwMode="auto">
            <a:xfrm>
              <a:off x="3862137" y="914400"/>
              <a:ext cx="4977063" cy="2462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b="1" dirty="0">
                  <a:solidFill>
                    <a:srgbClr val="990033"/>
                  </a:solidFill>
                </a:rPr>
                <a:t>Given:</a:t>
              </a:r>
              <a:r>
                <a:rPr lang="en-US" dirty="0"/>
                <a:t>	The shaded area as shown in 	the figure.</a:t>
              </a:r>
              <a:endParaRPr lang="en-US" dirty="0">
                <a:sym typeface="Symbol" pitchFamily="18" charset="2"/>
              </a:endParaRPr>
            </a:p>
            <a:p>
              <a:pPr eaLnBrk="1" hangingPunct="1">
                <a:spcBef>
                  <a:spcPct val="50000"/>
                </a:spcBef>
              </a:pPr>
              <a:r>
                <a:rPr lang="en-US" b="1" dirty="0">
                  <a:solidFill>
                    <a:srgbClr val="990033"/>
                  </a:solidFill>
                  <a:sym typeface="Symbol" pitchFamily="18" charset="2"/>
                </a:rPr>
                <a:t>Find:</a:t>
              </a:r>
              <a:r>
                <a:rPr lang="en-US" dirty="0">
                  <a:sym typeface="Symbol" pitchFamily="18" charset="2"/>
                </a:rPr>
                <a:t>	The moment of inertia for 	the area about the x-axis and 	the radius of </a:t>
              </a:r>
              <a:r>
                <a:rPr lang="en-US" dirty="0" smtClean="0">
                  <a:sym typeface="Symbol" pitchFamily="18" charset="2"/>
                </a:rPr>
                <a:t>gyration, </a:t>
              </a:r>
              <a:r>
                <a:rPr lang="en-US" dirty="0" err="1">
                  <a:sym typeface="Symbol" pitchFamily="18" charset="2"/>
                </a:rPr>
                <a:t>k</a:t>
              </a:r>
              <a:r>
                <a:rPr lang="en-US" baseline="-25000" dirty="0" err="1">
                  <a:sym typeface="Symbol" pitchFamily="18" charset="2"/>
                </a:rPr>
                <a:t>X</a:t>
              </a:r>
              <a:r>
                <a:rPr lang="en-US" dirty="0">
                  <a:sym typeface="Symbol" pitchFamily="18" charset="2"/>
                </a:rPr>
                <a:t>.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 b="1" u="sng" dirty="0">
                  <a:solidFill>
                    <a:srgbClr val="990033"/>
                  </a:solidFill>
                  <a:sym typeface="Symbol" pitchFamily="18" charset="2"/>
                </a:rPr>
                <a:t>Plan:</a:t>
              </a:r>
              <a:r>
                <a:rPr lang="en-US" dirty="0">
                  <a:solidFill>
                    <a:srgbClr val="990033"/>
                  </a:solidFill>
                  <a:sym typeface="Symbol" pitchFamily="18" charset="2"/>
                </a:rPr>
                <a:t> </a:t>
              </a:r>
              <a:r>
                <a:rPr lang="en-US" dirty="0">
                  <a:sym typeface="Symbol" pitchFamily="18" charset="2"/>
                </a:rPr>
                <a:t>	Follow the steps for </a:t>
              </a:r>
              <a:r>
                <a:rPr lang="en-US" dirty="0" smtClean="0">
                  <a:sym typeface="Symbol" pitchFamily="18" charset="2"/>
                </a:rPr>
                <a:t>analysis</a:t>
              </a:r>
              <a:r>
                <a:rPr lang="en-US" dirty="0">
                  <a:sym typeface="Symbol" pitchFamily="18" charset="2"/>
                </a:rPr>
                <a:t>.</a:t>
              </a:r>
              <a:endParaRPr lang="en-US" b="1" u="sng" dirty="0">
                <a:sym typeface="Symbol" pitchFamily="18" charset="2"/>
              </a:endParaRPr>
            </a:p>
          </p:txBody>
        </p:sp>
        <p:cxnSp>
          <p:nvCxnSpPr>
            <p:cNvPr id="13" name="Straight Connector 13"/>
            <p:cNvCxnSpPr>
              <a:cxnSpLocks noChangeShapeType="1"/>
            </p:cNvCxnSpPr>
            <p:nvPr/>
          </p:nvCxnSpPr>
          <p:spPr bwMode="auto">
            <a:xfrm>
              <a:off x="1092040" y="3325713"/>
              <a:ext cx="2438400" cy="0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" name="Group 8"/>
          <p:cNvGrpSpPr/>
          <p:nvPr/>
        </p:nvGrpSpPr>
        <p:grpSpPr>
          <a:xfrm>
            <a:off x="457200" y="2209770"/>
            <a:ext cx="8229600" cy="4172599"/>
            <a:chOff x="457200" y="2209770"/>
            <a:chExt cx="8229600" cy="4172599"/>
          </a:xfrm>
        </p:grpSpPr>
        <p:sp>
          <p:nvSpPr>
            <p:cNvPr id="5" name="Rectangle 4"/>
            <p:cNvSpPr/>
            <p:nvPr/>
          </p:nvSpPr>
          <p:spPr>
            <a:xfrm>
              <a:off x="834918" y="3048000"/>
              <a:ext cx="53251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(a) 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160929" y="2514600"/>
              <a:ext cx="54694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</a:rPr>
                <a:t>(b) 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465653" y="2209770"/>
              <a:ext cx="53251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</a:rPr>
                <a:t>(c) 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457200" y="3736049"/>
              <a:ext cx="8229600" cy="2646320"/>
              <a:chOff x="457200" y="3736049"/>
              <a:chExt cx="8229600" cy="2646320"/>
            </a:xfrm>
          </p:grpSpPr>
          <p:sp>
            <p:nvSpPr>
              <p:cNvPr id="46091" name="Text Box 11"/>
              <p:cNvSpPr txBox="1">
                <a:spLocks noChangeArrowheads="1"/>
              </p:cNvSpPr>
              <p:nvPr/>
            </p:nvSpPr>
            <p:spPr bwMode="auto">
              <a:xfrm>
                <a:off x="457200" y="4191000"/>
                <a:ext cx="8229600" cy="21913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395288" indent="-395288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dirty="0" smtClean="0"/>
                  <a:t>1</a:t>
                </a:r>
                <a:r>
                  <a:rPr lang="en-US" dirty="0"/>
                  <a:t>.  The given area can be obtained by subtracting the circle </a:t>
                </a:r>
                <a:r>
                  <a:rPr lang="en-US" dirty="0" smtClean="0"/>
                  <a:t>(b) </a:t>
                </a:r>
                <a:r>
                  <a:rPr lang="en-US" dirty="0"/>
                  <a:t>and the triangle </a:t>
                </a:r>
                <a:r>
                  <a:rPr lang="en-US" dirty="0" smtClean="0"/>
                  <a:t>(c) </a:t>
                </a:r>
                <a:r>
                  <a:rPr lang="en-US" dirty="0"/>
                  <a:t>from the </a:t>
                </a:r>
                <a:r>
                  <a:rPr lang="en-US" dirty="0" smtClean="0"/>
                  <a:t>rectangle (a).</a:t>
                </a:r>
                <a:endParaRPr lang="en-US" dirty="0"/>
              </a:p>
              <a:p>
                <a:pPr eaLnBrk="1" hangingPunct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dirty="0"/>
                  <a:t>2.   Information about the centroids of the simple shapes can be obtained from the inside back cover of the </a:t>
                </a:r>
                <a:r>
                  <a:rPr lang="en-US" dirty="0" smtClean="0"/>
                  <a:t>textbook</a:t>
                </a:r>
                <a:r>
                  <a:rPr lang="en-US" dirty="0"/>
                  <a:t>.  </a:t>
                </a:r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>The </a:t>
                </a:r>
                <a:r>
                  <a:rPr lang="en-US" dirty="0"/>
                  <a:t>perpendicular distances of the centroids from the x-axis </a:t>
                </a:r>
                <a:r>
                  <a:rPr lang="en-US" dirty="0" smtClean="0"/>
                  <a:t>are  </a:t>
                </a:r>
                <a:br>
                  <a:rPr lang="en-US" dirty="0" smtClean="0"/>
                </a:br>
                <a:r>
                  <a:rPr lang="en-US" dirty="0" smtClean="0"/>
                  <a:t>d</a:t>
                </a:r>
                <a:r>
                  <a:rPr lang="en-US" baseline="-25000" dirty="0" smtClean="0"/>
                  <a:t>a</a:t>
                </a:r>
                <a:r>
                  <a:rPr lang="en-US" dirty="0" smtClean="0"/>
                  <a:t> = 150 mm, </a:t>
                </a:r>
                <a:r>
                  <a:rPr lang="en-US" dirty="0" err="1" smtClean="0"/>
                  <a:t>d</a:t>
                </a:r>
                <a:r>
                  <a:rPr lang="en-US" baseline="-25000" dirty="0" err="1" smtClean="0"/>
                  <a:t>b</a:t>
                </a:r>
                <a:r>
                  <a:rPr lang="en-US" dirty="0"/>
                  <a:t> </a:t>
                </a:r>
                <a:r>
                  <a:rPr lang="en-US" dirty="0" smtClean="0"/>
                  <a:t>= 150 mm, </a:t>
                </a:r>
                <a:r>
                  <a:rPr lang="en-US" dirty="0"/>
                  <a:t>and  d</a:t>
                </a:r>
                <a:r>
                  <a:rPr lang="en-US" baseline="-25000" dirty="0"/>
                  <a:t>c</a:t>
                </a:r>
                <a:r>
                  <a:rPr lang="en-US" dirty="0"/>
                  <a:t> </a:t>
                </a:r>
                <a:r>
                  <a:rPr lang="en-US" dirty="0" smtClean="0"/>
                  <a:t>= 200 mm.</a:t>
                </a:r>
                <a:endParaRPr lang="en-US" dirty="0"/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562312" y="3736049"/>
                <a:ext cx="1284326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</a:pPr>
                <a:r>
                  <a:rPr lang="en-US" b="1" u="sng" dirty="0" smtClean="0">
                    <a:solidFill>
                      <a:srgbClr val="990033"/>
                    </a:solidFill>
                  </a:rPr>
                  <a:t>Solution:</a:t>
                </a:r>
                <a:endParaRPr lang="en-US" dirty="0">
                  <a:solidFill>
                    <a:srgbClr val="990033"/>
                  </a:solidFill>
                </a:endParaRPr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GROUP  PROBLEM  SOLVING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2105956" y="2000250"/>
            <a:ext cx="10944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190875" y="1981200"/>
            <a:ext cx="0" cy="15047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46731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" y="990600"/>
            <a:ext cx="3762375" cy="2762250"/>
            <a:chOff x="152407" y="1371600"/>
            <a:chExt cx="3609975" cy="2533650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7" y="1371600"/>
              <a:ext cx="3609975" cy="2533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Rectangle 19"/>
            <p:cNvSpPr/>
            <p:nvPr/>
          </p:nvSpPr>
          <p:spPr>
            <a:xfrm>
              <a:off x="740552" y="3293348"/>
              <a:ext cx="53251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</a:rPr>
                <a:t>(a) 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082677" y="2624985"/>
              <a:ext cx="54694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</a:rPr>
                <a:t>(b) 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470978" y="2302748"/>
              <a:ext cx="53251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</a:rPr>
                <a:t>(c) 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5" name="Straight Connector 4"/>
            <p:cNvCxnSpPr/>
            <p:nvPr/>
          </p:nvCxnSpPr>
          <p:spPr bwMode="auto">
            <a:xfrm>
              <a:off x="798096" y="3717522"/>
              <a:ext cx="2438400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52307" name="Text Box 83"/>
          <p:cNvSpPr txBox="1">
            <a:spLocks noChangeArrowheads="1"/>
          </p:cNvSpPr>
          <p:nvPr/>
        </p:nvSpPr>
        <p:spPr bwMode="auto">
          <a:xfrm>
            <a:off x="5029200" y="3886200"/>
            <a:ext cx="3962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ts val="1200"/>
              </a:spcBef>
            </a:pPr>
            <a:r>
              <a:rPr lang="en-US" dirty="0"/>
              <a:t>I</a:t>
            </a:r>
            <a:r>
              <a:rPr lang="en-US" baseline="-25000" dirty="0"/>
              <a:t>X</a:t>
            </a:r>
            <a:r>
              <a:rPr lang="en-US" dirty="0"/>
              <a:t>  </a:t>
            </a:r>
            <a:r>
              <a:rPr lang="en-US" dirty="0" smtClean="0"/>
              <a:t>=   </a:t>
            </a:r>
            <a:r>
              <a:rPr lang="en-US" dirty="0" err="1"/>
              <a:t>I</a:t>
            </a:r>
            <a:r>
              <a:rPr lang="en-US" baseline="-25000" dirty="0" err="1"/>
              <a:t>Xa</a:t>
            </a:r>
            <a:r>
              <a:rPr lang="en-US" dirty="0"/>
              <a:t> </a:t>
            </a:r>
            <a:r>
              <a:rPr lang="en-US" dirty="0">
                <a:cs typeface="Times New Roman" pitchFamily="18" charset="0"/>
              </a:rPr>
              <a:t>–   </a:t>
            </a:r>
            <a:r>
              <a:rPr lang="en-US" dirty="0" err="1">
                <a:cs typeface="Times New Roman" pitchFamily="18" charset="0"/>
              </a:rPr>
              <a:t>I</a:t>
            </a:r>
            <a:r>
              <a:rPr lang="en-US" baseline="-25000" dirty="0" err="1">
                <a:cs typeface="Times New Roman" pitchFamily="18" charset="0"/>
              </a:rPr>
              <a:t>Xb</a:t>
            </a:r>
            <a:r>
              <a:rPr lang="en-US" dirty="0">
                <a:cs typeface="Times New Roman" pitchFamily="18" charset="0"/>
              </a:rPr>
              <a:t>  –  </a:t>
            </a:r>
            <a:r>
              <a:rPr lang="en-US" dirty="0" err="1" smtClean="0">
                <a:cs typeface="Times New Roman" pitchFamily="18" charset="0"/>
              </a:rPr>
              <a:t>I</a:t>
            </a:r>
            <a:r>
              <a:rPr lang="en-US" baseline="-25000" dirty="0" err="1">
                <a:cs typeface="Times New Roman" pitchFamily="18" charset="0"/>
              </a:rPr>
              <a:t>X</a:t>
            </a:r>
            <a:r>
              <a:rPr lang="en-US" baseline="-25000" dirty="0" err="1" smtClean="0">
                <a:cs typeface="Times New Roman" pitchFamily="18" charset="0"/>
              </a:rPr>
              <a:t>c</a:t>
            </a:r>
            <a:endParaRPr lang="en-US" baseline="-25000" dirty="0" smtClean="0">
              <a:cs typeface="Times New Roman" pitchFamily="18" charset="0"/>
            </a:endParaRPr>
          </a:p>
          <a:p>
            <a:pPr eaLnBrk="1" hangingPunct="1">
              <a:spcBef>
                <a:spcPts val="1200"/>
              </a:spcBef>
            </a:pPr>
            <a:r>
              <a:rPr lang="en-US" dirty="0" smtClean="0">
                <a:solidFill>
                  <a:schemeClr val="tx2"/>
                </a:solidFill>
                <a:cs typeface="Times New Roman" pitchFamily="18" charset="0"/>
              </a:rPr>
              <a:t>      =  </a:t>
            </a:r>
            <a:r>
              <a:rPr lang="en-US" u="sng" dirty="0" smtClean="0">
                <a:solidFill>
                  <a:srgbClr val="0000FA"/>
                </a:solidFill>
                <a:sym typeface="Symbol" pitchFamily="18" charset="2"/>
              </a:rPr>
              <a:t>1.715</a:t>
            </a:r>
            <a:r>
              <a:rPr lang="en-US" u="sng" dirty="0" smtClean="0">
                <a:solidFill>
                  <a:srgbClr val="0000FA"/>
                </a:solidFill>
              </a:rPr>
              <a:t>×10</a:t>
            </a:r>
            <a:r>
              <a:rPr lang="en-US" u="sng" baseline="30000" dirty="0">
                <a:solidFill>
                  <a:srgbClr val="0000FA"/>
                </a:solidFill>
              </a:rPr>
              <a:t>9</a:t>
            </a:r>
            <a:r>
              <a:rPr lang="en-US" u="sng" dirty="0" smtClean="0">
                <a:solidFill>
                  <a:srgbClr val="0000FA"/>
                </a:solidFill>
                <a:cs typeface="Times New Roman" pitchFamily="18" charset="0"/>
              </a:rPr>
              <a:t> </a:t>
            </a:r>
            <a:r>
              <a:rPr lang="en-US" u="sng" dirty="0">
                <a:solidFill>
                  <a:srgbClr val="0000FA"/>
                </a:solidFill>
                <a:cs typeface="Times New Roman" pitchFamily="18" charset="0"/>
              </a:rPr>
              <a:t>mm</a:t>
            </a:r>
            <a:r>
              <a:rPr lang="en-US" u="sng" baseline="30000" dirty="0">
                <a:solidFill>
                  <a:srgbClr val="0000FA"/>
                </a:solidFill>
                <a:cs typeface="Times New Roman" pitchFamily="18" charset="0"/>
              </a:rPr>
              <a:t>4</a:t>
            </a:r>
            <a:endParaRPr lang="en-US" u="sng" dirty="0">
              <a:solidFill>
                <a:srgbClr val="0000FA"/>
              </a:solidFill>
              <a:cs typeface="Times New Roman" pitchFamily="18" charset="0"/>
            </a:endParaRPr>
          </a:p>
        </p:txBody>
      </p:sp>
      <p:grpSp>
        <p:nvGrpSpPr>
          <p:cNvPr id="2" name="Group 91"/>
          <p:cNvGrpSpPr>
            <a:grpSpLocks/>
          </p:cNvGrpSpPr>
          <p:nvPr/>
        </p:nvGrpSpPr>
        <p:grpSpPr bwMode="auto">
          <a:xfrm>
            <a:off x="762000" y="4984750"/>
            <a:ext cx="8382000" cy="1492250"/>
            <a:chOff x="432" y="3302"/>
            <a:chExt cx="5280" cy="940"/>
          </a:xfrm>
        </p:grpSpPr>
        <p:sp>
          <p:nvSpPr>
            <p:cNvPr id="17424" name="Text Box 84"/>
            <p:cNvSpPr txBox="1">
              <a:spLocks noChangeArrowheads="1"/>
            </p:cNvSpPr>
            <p:nvPr/>
          </p:nvSpPr>
          <p:spPr bwMode="auto">
            <a:xfrm>
              <a:off x="432" y="3302"/>
              <a:ext cx="5280" cy="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ts val="0"/>
                </a:spcBef>
                <a:spcAft>
                  <a:spcPts val="1200"/>
                </a:spcAft>
              </a:pPr>
              <a:r>
                <a:rPr lang="en-US" dirty="0" err="1"/>
                <a:t>k</a:t>
              </a:r>
              <a:r>
                <a:rPr lang="en-US" baseline="-25000" dirty="0" err="1"/>
                <a:t>X</a:t>
              </a:r>
              <a:r>
                <a:rPr lang="en-US" dirty="0"/>
                <a:t>   =    </a:t>
              </a:r>
              <a:r>
                <a:rPr lang="en-US" dirty="0">
                  <a:sym typeface="Symbol" pitchFamily="18" charset="2"/>
                </a:rPr>
                <a:t> ( I</a:t>
              </a:r>
              <a:r>
                <a:rPr lang="en-US" baseline="-25000" dirty="0">
                  <a:sym typeface="Symbol" pitchFamily="18" charset="2"/>
                </a:rPr>
                <a:t>X</a:t>
              </a:r>
              <a:r>
                <a:rPr lang="en-US" dirty="0">
                  <a:sym typeface="Symbol" pitchFamily="18" charset="2"/>
                </a:rPr>
                <a:t> / A )</a:t>
              </a:r>
            </a:p>
            <a:p>
              <a:pPr eaLnBrk="1" hangingPunct="1">
                <a:spcBef>
                  <a:spcPts val="0"/>
                </a:spcBef>
                <a:spcAft>
                  <a:spcPts val="1200"/>
                </a:spcAft>
              </a:pPr>
              <a:r>
                <a:rPr lang="en-US" dirty="0">
                  <a:sym typeface="Symbol" pitchFamily="18" charset="2"/>
                </a:rPr>
                <a:t>A    = </a:t>
              </a:r>
              <a:r>
                <a:rPr lang="en-US" dirty="0" smtClean="0">
                  <a:sym typeface="Symbol" pitchFamily="18" charset="2"/>
                </a:rPr>
                <a:t>350 (300) </a:t>
              </a:r>
              <a:r>
                <a:rPr lang="en-US" dirty="0">
                  <a:cs typeface="Times New Roman" pitchFamily="18" charset="0"/>
                </a:rPr>
                <a:t>– </a:t>
              </a:r>
              <a:r>
                <a:rPr lang="en-US" sz="2400" dirty="0">
                  <a:sym typeface="Symbol" pitchFamily="18" charset="2"/>
                </a:rPr>
                <a:t> </a:t>
              </a:r>
              <a:r>
                <a:rPr lang="en-US" dirty="0" smtClean="0">
                  <a:sym typeface="Symbol" pitchFamily="18" charset="2"/>
                </a:rPr>
                <a:t>(75)</a:t>
              </a:r>
              <a:r>
                <a:rPr lang="en-US" baseline="30000" dirty="0" smtClean="0">
                  <a:sym typeface="Symbol" pitchFamily="18" charset="2"/>
                </a:rPr>
                <a:t>2</a:t>
              </a:r>
              <a:r>
                <a:rPr lang="en-US" dirty="0" smtClean="0">
                  <a:sym typeface="Symbol" pitchFamily="18" charset="2"/>
                </a:rPr>
                <a:t> </a:t>
              </a:r>
              <a:r>
                <a:rPr lang="en-US" dirty="0" smtClean="0">
                  <a:cs typeface="Times New Roman" pitchFamily="18" charset="0"/>
                </a:rPr>
                <a:t>– (1/2) 150 (300)</a:t>
              </a:r>
              <a:r>
                <a:rPr lang="en-US" dirty="0" smtClean="0">
                  <a:sym typeface="Symbol" pitchFamily="18" charset="2"/>
                </a:rPr>
                <a:t> </a:t>
              </a:r>
              <a:r>
                <a:rPr lang="en-US" dirty="0" smtClean="0">
                  <a:cs typeface="Times New Roman" pitchFamily="18" charset="0"/>
                </a:rPr>
                <a:t>= </a:t>
              </a:r>
              <a:r>
                <a:rPr lang="en-US" dirty="0" smtClean="0">
                  <a:sym typeface="Symbol" pitchFamily="18" charset="2"/>
                </a:rPr>
                <a:t>8.071</a:t>
              </a:r>
              <a:r>
                <a:rPr lang="en-US" dirty="0" smtClean="0"/>
                <a:t>×10</a:t>
              </a:r>
              <a:r>
                <a:rPr lang="en-US" baseline="30000" dirty="0"/>
                <a:t>4</a:t>
              </a:r>
              <a:r>
                <a:rPr lang="en-US" dirty="0" smtClean="0">
                  <a:cs typeface="Times New Roman" pitchFamily="18" charset="0"/>
                </a:rPr>
                <a:t> mm</a:t>
              </a:r>
              <a:r>
                <a:rPr lang="en-US" baseline="30000" dirty="0" smtClean="0">
                  <a:cs typeface="Times New Roman" pitchFamily="18" charset="0"/>
                </a:rPr>
                <a:t>2</a:t>
              </a:r>
              <a:endParaRPr lang="en-US" dirty="0">
                <a:cs typeface="Times New Roman" pitchFamily="18" charset="0"/>
              </a:endParaRPr>
            </a:p>
            <a:p>
              <a:pPr eaLnBrk="1" hangingPunct="1">
                <a:spcBef>
                  <a:spcPts val="0"/>
                </a:spcBef>
                <a:spcAft>
                  <a:spcPts val="1200"/>
                </a:spcAft>
              </a:pPr>
              <a:r>
                <a:rPr lang="en-US" dirty="0" err="1">
                  <a:cs typeface="Times New Roman" pitchFamily="18" charset="0"/>
                </a:rPr>
                <a:t>k</a:t>
              </a:r>
              <a:r>
                <a:rPr lang="en-US" baseline="-25000" dirty="0" err="1">
                  <a:cs typeface="Times New Roman" pitchFamily="18" charset="0"/>
                </a:rPr>
                <a:t>X</a:t>
              </a:r>
              <a:r>
                <a:rPr lang="en-US" dirty="0">
                  <a:cs typeface="Times New Roman" pitchFamily="18" charset="0"/>
                </a:rPr>
                <a:t>   =    </a:t>
              </a:r>
              <a:r>
                <a:rPr lang="en-US" dirty="0">
                  <a:sym typeface="Symbol" pitchFamily="18" charset="2"/>
                </a:rPr>
                <a:t> 1.715</a:t>
              </a:r>
              <a:r>
                <a:rPr lang="en-US" dirty="0"/>
                <a:t>×10</a:t>
              </a:r>
              <a:r>
                <a:rPr lang="en-US" baseline="30000" dirty="0"/>
                <a:t>9</a:t>
              </a:r>
              <a:r>
                <a:rPr lang="en-US" dirty="0" smtClean="0">
                  <a:sym typeface="Symbol" pitchFamily="18" charset="2"/>
                </a:rPr>
                <a:t> / </a:t>
              </a:r>
              <a:r>
                <a:rPr lang="en-US" dirty="0">
                  <a:sym typeface="Symbol" pitchFamily="18" charset="2"/>
                </a:rPr>
                <a:t>8.071</a:t>
              </a:r>
              <a:r>
                <a:rPr lang="en-US" dirty="0"/>
                <a:t>×10</a:t>
              </a:r>
              <a:r>
                <a:rPr lang="en-US" baseline="30000" dirty="0"/>
                <a:t>4</a:t>
              </a:r>
              <a:r>
                <a:rPr lang="en-US" dirty="0" smtClean="0">
                  <a:cs typeface="Times New Roman" pitchFamily="18" charset="0"/>
                </a:rPr>
                <a:t> = </a:t>
              </a:r>
              <a:r>
                <a:rPr lang="en-US" dirty="0" smtClean="0">
                  <a:solidFill>
                    <a:srgbClr val="0000FA"/>
                  </a:solidFill>
                  <a:cs typeface="Times New Roman" pitchFamily="18" charset="0"/>
                </a:rPr>
                <a:t>146 mm</a:t>
              </a:r>
              <a:endParaRPr lang="en-US" dirty="0">
                <a:solidFill>
                  <a:srgbClr val="0000FA"/>
                </a:solidFill>
                <a:cs typeface="Times New Roman" pitchFamily="18" charset="0"/>
              </a:endParaRPr>
            </a:p>
          </p:txBody>
        </p:sp>
        <p:sp>
          <p:nvSpPr>
            <p:cNvPr id="17425" name="Line 85"/>
            <p:cNvSpPr>
              <a:spLocks noChangeShapeType="1"/>
            </p:cNvSpPr>
            <p:nvPr/>
          </p:nvSpPr>
          <p:spPr bwMode="auto">
            <a:xfrm>
              <a:off x="1160" y="3329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7426" name="Line 86"/>
            <p:cNvSpPr>
              <a:spLocks noChangeShapeType="1"/>
            </p:cNvSpPr>
            <p:nvPr/>
          </p:nvSpPr>
          <p:spPr bwMode="auto">
            <a:xfrm>
              <a:off x="1160" y="3971"/>
              <a:ext cx="1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429000" y="990600"/>
            <a:ext cx="5562600" cy="2861340"/>
            <a:chOff x="3429000" y="990600"/>
            <a:chExt cx="5562600" cy="2861340"/>
          </a:xfrm>
        </p:grpSpPr>
        <p:sp>
          <p:nvSpPr>
            <p:cNvPr id="52305" name="Text Box 81"/>
            <p:cNvSpPr txBox="1">
              <a:spLocks noChangeArrowheads="1"/>
            </p:cNvSpPr>
            <p:nvPr/>
          </p:nvSpPr>
          <p:spPr bwMode="auto">
            <a:xfrm>
              <a:off x="3845858" y="2667000"/>
              <a:ext cx="4787900" cy="1184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ts val="600"/>
                </a:spcBef>
              </a:pPr>
              <a:r>
                <a:rPr lang="en-US" dirty="0" err="1"/>
                <a:t>I</a:t>
              </a:r>
              <a:r>
                <a:rPr lang="en-US" baseline="-25000" dirty="0" err="1"/>
                <a:t>Xc</a:t>
              </a:r>
              <a:r>
                <a:rPr lang="en-US" dirty="0"/>
                <a:t> = </a:t>
              </a:r>
              <a:r>
                <a:rPr lang="en-US" dirty="0" smtClean="0"/>
                <a:t>(1/36) </a:t>
              </a:r>
              <a:r>
                <a:rPr lang="en-US" dirty="0" smtClean="0">
                  <a:cs typeface="Times New Roman" pitchFamily="18" charset="0"/>
                </a:rPr>
                <a:t>(150) (300)</a:t>
              </a:r>
              <a:r>
                <a:rPr lang="en-US" baseline="30000" dirty="0" smtClean="0">
                  <a:cs typeface="Times New Roman" pitchFamily="18" charset="0"/>
                </a:rPr>
                <a:t>3</a:t>
              </a:r>
              <a:r>
                <a:rPr lang="en-US" dirty="0" smtClean="0">
                  <a:cs typeface="Times New Roman" pitchFamily="18" charset="0"/>
                </a:rPr>
                <a:t> </a:t>
              </a:r>
              <a:br>
                <a:rPr lang="en-US" dirty="0" smtClean="0">
                  <a:cs typeface="Times New Roman" pitchFamily="18" charset="0"/>
                </a:rPr>
              </a:br>
              <a:r>
                <a:rPr lang="en-US" dirty="0" smtClean="0">
                  <a:cs typeface="Times New Roman" pitchFamily="18" charset="0"/>
                </a:rPr>
                <a:t>           </a:t>
              </a:r>
              <a:r>
                <a:rPr lang="en-US" dirty="0" smtClean="0">
                  <a:sym typeface="Symbol" pitchFamily="18" charset="2"/>
                </a:rPr>
                <a:t>+</a:t>
              </a:r>
              <a:r>
                <a:rPr lang="en-US" dirty="0" smtClean="0">
                  <a:cs typeface="Times New Roman" pitchFamily="18" charset="0"/>
                </a:rPr>
                <a:t> </a:t>
              </a:r>
              <a:r>
                <a:rPr lang="en-US" dirty="0">
                  <a:cs typeface="Times New Roman" pitchFamily="18" charset="0"/>
                </a:rPr>
                <a:t>(</a:t>
              </a:r>
              <a:r>
                <a:rPr lang="en-US" dirty="0" smtClean="0">
                  <a:cs typeface="Times New Roman" pitchFamily="18" charset="0"/>
                </a:rPr>
                <a:t>1/2)(150) (300) (200)</a:t>
              </a:r>
              <a:r>
                <a:rPr lang="en-US" baseline="30000" dirty="0" smtClean="0">
                  <a:cs typeface="Times New Roman" pitchFamily="18" charset="0"/>
                </a:rPr>
                <a:t>2</a:t>
              </a:r>
              <a:r>
                <a:rPr lang="en-US" dirty="0" smtClean="0">
                  <a:sym typeface="Symbol" pitchFamily="18" charset="2"/>
                </a:rPr>
                <a:t>   </a:t>
              </a:r>
              <a:endParaRPr lang="en-US" dirty="0">
                <a:sym typeface="Symbol" pitchFamily="18" charset="2"/>
              </a:endParaRPr>
            </a:p>
            <a:p>
              <a:pPr eaLnBrk="1" hangingPunct="1">
                <a:spcBef>
                  <a:spcPts val="600"/>
                </a:spcBef>
              </a:pPr>
              <a:r>
                <a:rPr lang="en-US" dirty="0">
                  <a:sym typeface="Symbol" pitchFamily="18" charset="2"/>
                </a:rPr>
                <a:t>      = </a:t>
              </a:r>
              <a:r>
                <a:rPr lang="en-US" dirty="0" smtClean="0">
                  <a:sym typeface="Symbol" pitchFamily="18" charset="2"/>
                </a:rPr>
                <a:t>1.013</a:t>
              </a:r>
              <a:r>
                <a:rPr lang="en-US" dirty="0" smtClean="0"/>
                <a:t>×10</a:t>
              </a:r>
              <a:r>
                <a:rPr lang="en-US" baseline="30000" dirty="0"/>
                <a:t>9</a:t>
              </a:r>
              <a:r>
                <a:rPr lang="en-US" dirty="0" smtClean="0">
                  <a:cs typeface="Times New Roman" pitchFamily="18" charset="0"/>
                </a:rPr>
                <a:t> mm</a:t>
              </a:r>
              <a:r>
                <a:rPr lang="en-US" baseline="30000" dirty="0" smtClean="0">
                  <a:cs typeface="Times New Roman" pitchFamily="18" charset="0"/>
                </a:rPr>
                <a:t>4</a:t>
              </a:r>
              <a:endParaRPr lang="en-US" dirty="0">
                <a:cs typeface="Times New Roman" pitchFamily="18" charset="0"/>
              </a:endParaRPr>
            </a:p>
          </p:txBody>
        </p:sp>
        <p:sp>
          <p:nvSpPr>
            <p:cNvPr id="17418" name="Text Box 80"/>
            <p:cNvSpPr txBox="1">
              <a:spLocks noChangeArrowheads="1"/>
            </p:cNvSpPr>
            <p:nvPr/>
          </p:nvSpPr>
          <p:spPr bwMode="auto">
            <a:xfrm>
              <a:off x="3429000" y="990600"/>
              <a:ext cx="5562600" cy="1708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457200" indent="-4572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ts val="600"/>
                </a:spcBef>
              </a:pPr>
              <a:r>
                <a:rPr lang="en-US" dirty="0"/>
                <a:t>3.  </a:t>
              </a:r>
              <a:r>
                <a:rPr lang="en-US" dirty="0" err="1" smtClean="0">
                  <a:cs typeface="Times New Roman" pitchFamily="18" charset="0"/>
                </a:rPr>
                <a:t>I</a:t>
              </a:r>
              <a:r>
                <a:rPr lang="en-US" baseline="-25000" dirty="0" err="1">
                  <a:cs typeface="Times New Roman" pitchFamily="18" charset="0"/>
                </a:rPr>
                <a:t>X</a:t>
              </a:r>
              <a:r>
                <a:rPr lang="en-US" baseline="-25000" dirty="0" err="1" smtClean="0">
                  <a:cs typeface="Times New Roman" pitchFamily="18" charset="0"/>
                </a:rPr>
                <a:t>a</a:t>
              </a:r>
              <a:r>
                <a:rPr lang="en-US" dirty="0" smtClean="0">
                  <a:cs typeface="Times New Roman" pitchFamily="18" charset="0"/>
                </a:rPr>
                <a:t> = </a:t>
              </a:r>
              <a:r>
                <a:rPr lang="en-US" dirty="0">
                  <a:cs typeface="Times New Roman" pitchFamily="18" charset="0"/>
                </a:rPr>
                <a:t>(</a:t>
              </a:r>
              <a:r>
                <a:rPr lang="en-US" dirty="0" smtClean="0">
                  <a:cs typeface="Times New Roman" pitchFamily="18" charset="0"/>
                </a:rPr>
                <a:t>1/12) (350) (300)</a:t>
              </a:r>
              <a:r>
                <a:rPr lang="en-US" baseline="30000" dirty="0" smtClean="0">
                  <a:cs typeface="Times New Roman" pitchFamily="18" charset="0"/>
                </a:rPr>
                <a:t>3</a:t>
              </a:r>
              <a:r>
                <a:rPr lang="en-US" dirty="0" smtClean="0">
                  <a:cs typeface="Times New Roman" pitchFamily="18" charset="0"/>
                </a:rPr>
                <a:t> + (350)(300)(150)</a:t>
              </a:r>
              <a:r>
                <a:rPr lang="en-US" baseline="30000" dirty="0" smtClean="0">
                  <a:cs typeface="Times New Roman" pitchFamily="18" charset="0"/>
                </a:rPr>
                <a:t>2</a:t>
              </a:r>
              <a:r>
                <a:rPr lang="en-US" dirty="0" smtClean="0">
                  <a:cs typeface="Times New Roman" pitchFamily="18" charset="0"/>
                </a:rPr>
                <a:t>   </a:t>
              </a:r>
              <a:endParaRPr lang="en-US" dirty="0">
                <a:cs typeface="Times New Roman" pitchFamily="18" charset="0"/>
              </a:endParaRPr>
            </a:p>
            <a:p>
              <a:pPr eaLnBrk="1" hangingPunct="1">
                <a:spcBef>
                  <a:spcPts val="600"/>
                </a:spcBef>
              </a:pPr>
              <a:r>
                <a:rPr lang="en-US" dirty="0">
                  <a:cs typeface="Times New Roman" pitchFamily="18" charset="0"/>
                </a:rPr>
                <a:t>           </a:t>
              </a:r>
              <a:r>
                <a:rPr lang="en-US" dirty="0" smtClean="0">
                  <a:cs typeface="Times New Roman" pitchFamily="18" charset="0"/>
                </a:rPr>
                <a:t>= </a:t>
              </a:r>
              <a:r>
                <a:rPr lang="en-US" dirty="0" smtClean="0"/>
                <a:t>3.15×10</a:t>
              </a:r>
              <a:r>
                <a:rPr lang="en-US" baseline="30000" dirty="0"/>
                <a:t>9</a:t>
              </a:r>
              <a:r>
                <a:rPr lang="en-US" dirty="0" smtClean="0">
                  <a:cs typeface="Times New Roman" pitchFamily="18" charset="0"/>
                </a:rPr>
                <a:t> mm</a:t>
              </a:r>
              <a:r>
                <a:rPr lang="en-US" baseline="30000" dirty="0" smtClean="0">
                  <a:cs typeface="Times New Roman" pitchFamily="18" charset="0"/>
                </a:rPr>
                <a:t>4</a:t>
              </a:r>
              <a:r>
                <a:rPr lang="en-US" dirty="0" smtClean="0">
                  <a:cs typeface="Times New Roman" pitchFamily="18" charset="0"/>
                </a:rPr>
                <a:t>   </a:t>
              </a:r>
              <a:endParaRPr lang="en-US" dirty="0">
                <a:cs typeface="Times New Roman" pitchFamily="18" charset="0"/>
              </a:endParaRPr>
            </a:p>
            <a:p>
              <a:pPr eaLnBrk="1" hangingPunct="1">
                <a:spcBef>
                  <a:spcPts val="600"/>
                </a:spcBef>
              </a:pPr>
              <a:r>
                <a:rPr lang="en-US" dirty="0"/>
                <a:t>     </a:t>
              </a:r>
              <a:r>
                <a:rPr lang="en-US" dirty="0" smtClean="0"/>
                <a:t> </a:t>
              </a:r>
              <a:r>
                <a:rPr lang="en-US" dirty="0" err="1" smtClean="0"/>
                <a:t>I</a:t>
              </a:r>
              <a:r>
                <a:rPr lang="en-US" baseline="-25000" dirty="0" err="1" smtClean="0"/>
                <a:t>Xb</a:t>
              </a:r>
              <a:r>
                <a:rPr lang="en-US" dirty="0" smtClean="0"/>
                <a:t> </a:t>
              </a:r>
              <a:r>
                <a:rPr lang="en-US" dirty="0"/>
                <a:t>= (</a:t>
              </a:r>
              <a:r>
                <a:rPr lang="en-US" dirty="0" smtClean="0"/>
                <a:t>1/4) </a:t>
              </a:r>
              <a:r>
                <a:rPr lang="en-US" dirty="0" smtClean="0">
                  <a:sym typeface="Symbol" pitchFamily="18" charset="2"/>
                </a:rPr>
                <a:t> </a:t>
              </a:r>
              <a:r>
                <a:rPr lang="en-US" dirty="0" smtClean="0"/>
                <a:t>(75)</a:t>
              </a:r>
              <a:r>
                <a:rPr lang="en-US" baseline="30000" dirty="0" smtClean="0"/>
                <a:t>4</a:t>
              </a:r>
              <a:r>
                <a:rPr lang="en-US" dirty="0" smtClean="0"/>
                <a:t> </a:t>
              </a:r>
              <a:r>
                <a:rPr lang="en-US" dirty="0"/>
                <a:t>+ </a:t>
              </a:r>
              <a:r>
                <a:rPr lang="en-US" dirty="0" smtClean="0">
                  <a:sym typeface="Symbol" pitchFamily="18" charset="2"/>
                </a:rPr>
                <a:t></a:t>
              </a:r>
              <a:r>
                <a:rPr lang="en-US" dirty="0" smtClean="0"/>
                <a:t>(75)</a:t>
              </a:r>
              <a:r>
                <a:rPr lang="en-US" baseline="30000" dirty="0" smtClean="0"/>
                <a:t>2 </a:t>
              </a:r>
              <a:r>
                <a:rPr lang="en-US" dirty="0" smtClean="0"/>
                <a:t>(150)</a:t>
              </a:r>
              <a:r>
                <a:rPr lang="en-US" baseline="30000" dirty="0" smtClean="0"/>
                <a:t>2</a:t>
              </a:r>
              <a:endParaRPr lang="en-US" baseline="30000" dirty="0"/>
            </a:p>
            <a:p>
              <a:pPr eaLnBrk="1" hangingPunct="1">
                <a:spcBef>
                  <a:spcPts val="600"/>
                </a:spcBef>
              </a:pPr>
              <a:r>
                <a:rPr lang="en-US" dirty="0"/>
                <a:t>           </a:t>
              </a:r>
              <a:r>
                <a:rPr lang="en-US" dirty="0" smtClean="0"/>
                <a:t> = 4.224×10</a:t>
              </a:r>
              <a:r>
                <a:rPr lang="en-US" baseline="30000" dirty="0" smtClean="0"/>
                <a:t>8</a:t>
              </a:r>
              <a:r>
                <a:rPr lang="en-US" dirty="0" smtClean="0"/>
                <a:t> mm</a:t>
              </a:r>
              <a:r>
                <a:rPr lang="en-US" baseline="30000" dirty="0" smtClean="0"/>
                <a:t>4</a:t>
              </a:r>
              <a:endParaRPr lang="en-US" dirty="0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3657600" y="3886200"/>
            <a:ext cx="14590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Summing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85800" y="4419600"/>
            <a:ext cx="3010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The radius of gyration: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GROUP  PROBLEM  SOLVING </a:t>
            </a:r>
            <a:r>
              <a:rPr lang="en-US" sz="2400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(continued)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3190875" y="1981200"/>
            <a:ext cx="0" cy="15047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105956" y="1926608"/>
            <a:ext cx="10944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27382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07" grpId="0" autoUpdateAnimBg="0"/>
      <p:bldP spid="18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685800" y="4656138"/>
            <a:ext cx="76962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0" dirty="0"/>
              <a:t>Why do they usually not have solid rectangular, square, or circular cross sectional areas?</a:t>
            </a: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685800" y="5494338"/>
            <a:ext cx="77724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0" dirty="0"/>
              <a:t>What primary property of these members </a:t>
            </a:r>
            <a:r>
              <a:rPr lang="en-US" sz="2400" b="0" dirty="0">
                <a:solidFill>
                  <a:srgbClr val="FF0000"/>
                </a:solidFill>
              </a:rPr>
              <a:t>influences design decisions</a:t>
            </a:r>
            <a:r>
              <a:rPr lang="en-US" sz="2400" b="0" dirty="0"/>
              <a:t>? </a:t>
            </a: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685800" y="1066800"/>
            <a:ext cx="8001000" cy="3497263"/>
            <a:chOff x="480" y="720"/>
            <a:chExt cx="5040" cy="2203"/>
          </a:xfrm>
        </p:grpSpPr>
        <p:sp>
          <p:nvSpPr>
            <p:cNvPr id="5128" name="Text Box 9"/>
            <p:cNvSpPr txBox="1">
              <a:spLocks noChangeArrowheads="1"/>
            </p:cNvSpPr>
            <p:nvPr/>
          </p:nvSpPr>
          <p:spPr bwMode="auto">
            <a:xfrm>
              <a:off x="480" y="2400"/>
              <a:ext cx="5040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b="0" dirty="0"/>
                <a:t>Many </a:t>
              </a:r>
              <a:r>
                <a:rPr lang="en-US" sz="2400" b="0" dirty="0">
                  <a:solidFill>
                    <a:srgbClr val="FF0000"/>
                  </a:solidFill>
                </a:rPr>
                <a:t>structural members like beams and columns</a:t>
              </a:r>
              <a:r>
                <a:rPr lang="en-US" sz="2400" b="0" dirty="0"/>
                <a:t> have cross sectional shapes like an </a:t>
              </a:r>
              <a:r>
                <a:rPr lang="en-US" sz="2400" b="0" dirty="0">
                  <a:solidFill>
                    <a:srgbClr val="0000FA"/>
                  </a:solidFill>
                </a:rPr>
                <a:t>I, H, C,</a:t>
              </a:r>
              <a:r>
                <a:rPr lang="en-US" sz="2400" b="0" dirty="0"/>
                <a:t> etc..</a:t>
              </a:r>
            </a:p>
          </p:txBody>
        </p:sp>
        <p:pic>
          <p:nvPicPr>
            <p:cNvPr id="5129" name="Picture 12" descr="CH 9 I Beam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6" y="720"/>
              <a:ext cx="1159" cy="1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0" name="Picture 13" descr="CH 10 Scafoldi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" y="720"/>
              <a:ext cx="1714" cy="16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APPLICATIONS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4" grpId="0" autoUpdateAnimBg="0"/>
      <p:bldP spid="31755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A65B5-436E-4A32-BD6E-5D5BAB6AFF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962" y="2017712"/>
            <a:ext cx="4406900" cy="4394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092326" y="754114"/>
            <a:ext cx="44069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en-US" sz="4400" kern="0" baseline="0" dirty="0">
                <a:solidFill>
                  <a:srgbClr val="FF0000"/>
                </a:solidFill>
                <a:latin typeface="Arial"/>
              </a:rPr>
              <a:t>Questions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59667960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A65B5-436E-4A32-BD6E-5D5BAB6AFF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00075" y="923925"/>
            <a:ext cx="8229600" cy="4525963"/>
          </a:xfrm>
          <a:prstGeom prst="rect">
            <a:avLst/>
          </a:prstGeom>
          <a:extLst/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8" indent="0" eaLnBrk="0" hangingPunct="0">
              <a:buFontTx/>
              <a:buNone/>
              <a:defRPr/>
            </a:pPr>
            <a:r>
              <a:rPr lang="en-US" sz="6600" baseline="0" smtClean="0">
                <a:solidFill>
                  <a:srgbClr val="00B050"/>
                </a:solidFill>
              </a:rPr>
              <a:t>		</a:t>
            </a:r>
          </a:p>
          <a:p>
            <a:pPr marL="0" lvl="8" indent="0" eaLnBrk="0" hangingPunct="0">
              <a:buFontTx/>
              <a:buNone/>
              <a:defRPr/>
            </a:pPr>
            <a:r>
              <a:rPr lang="en-US" sz="6600" baseline="0" smtClean="0">
                <a:solidFill>
                  <a:srgbClr val="00B050"/>
                </a:solidFill>
              </a:rPr>
              <a:t>		Thank you.</a:t>
            </a:r>
          </a:p>
          <a:p>
            <a:pPr fontAlgn="auto">
              <a:spcAft>
                <a:spcPts val="0"/>
              </a:spcAft>
              <a:defRPr/>
            </a:pPr>
            <a:endParaRPr lang="en-US" baseline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15871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2" name="Text Box 20"/>
          <p:cNvSpPr txBox="1">
            <a:spLocks noChangeArrowheads="1"/>
          </p:cNvSpPr>
          <p:nvPr/>
        </p:nvSpPr>
        <p:spPr bwMode="auto">
          <a:xfrm>
            <a:off x="3505200" y="3505200"/>
            <a:ext cx="49530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0" dirty="0"/>
              <a:t>This section of the book covers some  </a:t>
            </a:r>
            <a:r>
              <a:rPr lang="en-US" sz="2400" b="0" dirty="0">
                <a:solidFill>
                  <a:srgbClr val="FF0000"/>
                </a:solidFill>
              </a:rPr>
              <a:t>parameters of the cross sectional area that influence the designer’s selection</a:t>
            </a:r>
            <a:r>
              <a:rPr lang="en-US" sz="2400" b="0" dirty="0"/>
              <a:t>.  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0" dirty="0"/>
              <a:t>Do you know how to determine the value of these parameters for a given cross-sectional area?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914400" y="1524000"/>
            <a:ext cx="7391400" cy="3878263"/>
            <a:chOff x="576" y="960"/>
            <a:chExt cx="4656" cy="2443"/>
          </a:xfrm>
        </p:grpSpPr>
        <p:sp>
          <p:nvSpPr>
            <p:cNvPr id="6151" name="Text Box 19"/>
            <p:cNvSpPr txBox="1">
              <a:spLocks noChangeArrowheads="1"/>
            </p:cNvSpPr>
            <p:nvPr/>
          </p:nvSpPr>
          <p:spPr bwMode="auto">
            <a:xfrm>
              <a:off x="2208" y="960"/>
              <a:ext cx="3024" cy="1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b="0" dirty="0"/>
                <a:t>Many </a:t>
              </a:r>
              <a:r>
                <a:rPr lang="en-US" sz="2400" b="0" dirty="0">
                  <a:solidFill>
                    <a:srgbClr val="0000FA"/>
                  </a:solidFill>
                </a:rPr>
                <a:t>structural members are made of tubes </a:t>
              </a:r>
              <a:r>
                <a:rPr lang="en-US" sz="2400" b="0" dirty="0"/>
                <a:t>rather than solid squares or rounds.  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 sz="2400" b="0" dirty="0"/>
                <a:t>Why?</a:t>
              </a:r>
            </a:p>
          </p:txBody>
        </p:sp>
        <p:pic>
          <p:nvPicPr>
            <p:cNvPr id="6152" name="Picture 9" descr="CH 10 Stock Rack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1056"/>
              <a:ext cx="1301" cy="2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kern="1200" dirty="0" smtClean="0">
                <a:solidFill>
                  <a:srgbClr val="000096"/>
                </a:solidFill>
                <a:effectLst/>
                <a:ea typeface="+mn-ea"/>
                <a:cs typeface="+mn-cs"/>
              </a:rPr>
              <a:t>APPLICATIONS (continued)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609600" y="3581400"/>
            <a:ext cx="8229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en-US" sz="2400" b="0" dirty="0"/>
              <a:t>The </a:t>
            </a:r>
            <a:r>
              <a:rPr lang="en-US" sz="2400" b="0" dirty="0">
                <a:solidFill>
                  <a:srgbClr val="0000FA"/>
                </a:solidFill>
              </a:rPr>
              <a:t>force on the area </a:t>
            </a:r>
            <a:r>
              <a:rPr lang="en-US" sz="2400" b="0" dirty="0" err="1">
                <a:solidFill>
                  <a:srgbClr val="0000FA"/>
                </a:solidFill>
              </a:rPr>
              <a:t>dA</a:t>
            </a:r>
            <a:r>
              <a:rPr lang="en-US" sz="2400" b="0" dirty="0">
                <a:solidFill>
                  <a:srgbClr val="0000FA"/>
                </a:solidFill>
              </a:rPr>
              <a:t> </a:t>
            </a:r>
            <a:r>
              <a:rPr lang="en-US" sz="2400" b="0" dirty="0"/>
              <a:t>at that point is  </a:t>
            </a:r>
            <a:r>
              <a:rPr lang="en-US" sz="2400" b="0" dirty="0" err="1">
                <a:solidFill>
                  <a:srgbClr val="0000FA"/>
                </a:solidFill>
              </a:rPr>
              <a:t>dF</a:t>
            </a:r>
            <a:r>
              <a:rPr lang="en-US" sz="2400" b="0" dirty="0">
                <a:solidFill>
                  <a:srgbClr val="0000FA"/>
                </a:solidFill>
              </a:rPr>
              <a:t>  =   </a:t>
            </a:r>
            <a:r>
              <a:rPr lang="en-US" sz="2400" b="0" dirty="0">
                <a:solidFill>
                  <a:srgbClr val="0000FA"/>
                </a:solidFill>
                <a:sym typeface="Symbol" pitchFamily="18" charset="2"/>
              </a:rPr>
              <a:t>p </a:t>
            </a:r>
            <a:r>
              <a:rPr lang="en-US" sz="2400" b="0" dirty="0" err="1">
                <a:solidFill>
                  <a:srgbClr val="0000FA"/>
                </a:solidFill>
                <a:sym typeface="Symbol" pitchFamily="18" charset="2"/>
              </a:rPr>
              <a:t>dA</a:t>
            </a:r>
            <a:r>
              <a:rPr lang="en-US" sz="2400" b="0" dirty="0" err="1">
                <a:sym typeface="Symbol" pitchFamily="18" charset="2"/>
              </a:rPr>
              <a:t>.</a:t>
            </a:r>
            <a:r>
              <a:rPr lang="en-US" sz="2400" b="0" dirty="0">
                <a:sym typeface="Symbol" pitchFamily="18" charset="2"/>
              </a:rPr>
              <a:t/>
            </a:r>
            <a:br>
              <a:rPr lang="en-US" sz="2400" b="0" dirty="0">
                <a:sym typeface="Symbol" pitchFamily="18" charset="2"/>
              </a:rPr>
            </a:br>
            <a:r>
              <a:rPr lang="en-US" sz="2400" b="0" dirty="0">
                <a:sym typeface="Symbol" pitchFamily="18" charset="2"/>
              </a:rPr>
              <a:t>The </a:t>
            </a:r>
            <a:r>
              <a:rPr lang="en-US" sz="2400" b="0" dirty="0">
                <a:solidFill>
                  <a:srgbClr val="FF0000"/>
                </a:solidFill>
                <a:sym typeface="Symbol" pitchFamily="18" charset="2"/>
              </a:rPr>
              <a:t>moment about the x-axis due to this force is  y</a:t>
            </a:r>
            <a:r>
              <a:rPr lang="en-US" sz="2400" b="0" dirty="0">
                <a:solidFill>
                  <a:srgbClr val="FF0000"/>
                </a:solidFill>
                <a:cs typeface="Times New Roman" pitchFamily="18" charset="0"/>
                <a:sym typeface="Symbol" pitchFamily="18" charset="2"/>
              </a:rPr>
              <a:t> (</a:t>
            </a:r>
            <a:r>
              <a:rPr lang="en-US" sz="2400" b="0" dirty="0" err="1">
                <a:solidFill>
                  <a:srgbClr val="FF0000"/>
                </a:solidFill>
                <a:sym typeface="Symbol" pitchFamily="18" charset="2"/>
              </a:rPr>
              <a:t>dF</a:t>
            </a:r>
            <a:r>
              <a:rPr lang="en-US" sz="2400" b="0" dirty="0">
                <a:sym typeface="Symbol" pitchFamily="18" charset="2"/>
              </a:rPr>
              <a:t>).               The </a:t>
            </a:r>
            <a:r>
              <a:rPr lang="en-US" sz="2400" b="0" dirty="0">
                <a:solidFill>
                  <a:srgbClr val="0000FA"/>
                </a:solidFill>
                <a:sym typeface="Symbol" pitchFamily="18" charset="2"/>
              </a:rPr>
              <a:t>total moment is </a:t>
            </a:r>
            <a:r>
              <a:rPr lang="en-US" sz="2400" b="0" baseline="-25000" dirty="0">
                <a:solidFill>
                  <a:srgbClr val="0000FA"/>
                </a:solidFill>
                <a:sym typeface="Symbol" pitchFamily="18" charset="2"/>
              </a:rPr>
              <a:t>A</a:t>
            </a:r>
            <a:r>
              <a:rPr lang="en-US" sz="2400" b="0" dirty="0">
                <a:solidFill>
                  <a:srgbClr val="0000FA"/>
                </a:solidFill>
                <a:sym typeface="Symbol" pitchFamily="18" charset="2"/>
              </a:rPr>
              <a:t> y </a:t>
            </a:r>
            <a:r>
              <a:rPr lang="en-US" sz="2400" b="0" dirty="0" err="1">
                <a:solidFill>
                  <a:srgbClr val="0000FA"/>
                </a:solidFill>
                <a:sym typeface="Symbol" pitchFamily="18" charset="2"/>
              </a:rPr>
              <a:t>dF</a:t>
            </a:r>
            <a:r>
              <a:rPr lang="en-US" sz="2400" b="0" dirty="0">
                <a:solidFill>
                  <a:srgbClr val="0000FA"/>
                </a:solidFill>
                <a:sym typeface="Symbol" pitchFamily="18" charset="2"/>
              </a:rPr>
              <a:t>   =   </a:t>
            </a:r>
            <a:r>
              <a:rPr lang="en-US" sz="2400" b="0" baseline="-25000" dirty="0">
                <a:solidFill>
                  <a:srgbClr val="0000FA"/>
                </a:solidFill>
                <a:sym typeface="Symbol" pitchFamily="18" charset="2"/>
              </a:rPr>
              <a:t>A</a:t>
            </a:r>
            <a:r>
              <a:rPr lang="en-US" sz="2400" b="0" dirty="0">
                <a:solidFill>
                  <a:srgbClr val="0000FA"/>
                </a:solidFill>
                <a:sym typeface="Symbol" pitchFamily="18" charset="2"/>
              </a:rPr>
              <a:t>  y</a:t>
            </a:r>
            <a:r>
              <a:rPr lang="en-US" sz="2400" b="0" baseline="30000" dirty="0">
                <a:solidFill>
                  <a:srgbClr val="0000FA"/>
                </a:solidFill>
                <a:sym typeface="Symbol" pitchFamily="18" charset="2"/>
              </a:rPr>
              <a:t>2</a:t>
            </a:r>
            <a:r>
              <a:rPr lang="en-US" sz="2400" b="0" dirty="0">
                <a:solidFill>
                  <a:srgbClr val="0000FA"/>
                </a:solidFill>
                <a:sym typeface="Symbol" pitchFamily="18" charset="2"/>
              </a:rPr>
              <a:t> </a:t>
            </a:r>
            <a:r>
              <a:rPr lang="en-US" sz="2400" b="0" dirty="0" err="1">
                <a:solidFill>
                  <a:srgbClr val="0000FA"/>
                </a:solidFill>
                <a:sym typeface="Symbol" pitchFamily="18" charset="2"/>
              </a:rPr>
              <a:t>dA</a:t>
            </a:r>
            <a:r>
              <a:rPr lang="en-US" sz="2400" b="0" dirty="0">
                <a:solidFill>
                  <a:srgbClr val="0000FA"/>
                </a:solidFill>
                <a:sym typeface="Symbol" pitchFamily="18" charset="2"/>
              </a:rPr>
              <a:t>   =    </a:t>
            </a:r>
            <a:r>
              <a:rPr lang="en-US" sz="2400" b="0" baseline="-25000" dirty="0">
                <a:solidFill>
                  <a:srgbClr val="0000FA"/>
                </a:solidFill>
                <a:sym typeface="Symbol" pitchFamily="18" charset="2"/>
              </a:rPr>
              <a:t>A</a:t>
            </a:r>
            <a:r>
              <a:rPr lang="en-US" sz="2400" b="0" dirty="0">
                <a:solidFill>
                  <a:srgbClr val="0000FA"/>
                </a:solidFill>
                <a:sym typeface="Symbol" pitchFamily="18" charset="2"/>
              </a:rPr>
              <a:t>( y</a:t>
            </a:r>
            <a:r>
              <a:rPr lang="en-US" sz="2400" b="0" baseline="30000" dirty="0">
                <a:solidFill>
                  <a:srgbClr val="0000FA"/>
                </a:solidFill>
                <a:sym typeface="Symbol" pitchFamily="18" charset="2"/>
              </a:rPr>
              <a:t>2</a:t>
            </a:r>
            <a:r>
              <a:rPr lang="en-US" sz="2400" b="0" dirty="0">
                <a:solidFill>
                  <a:srgbClr val="0000FA"/>
                </a:solidFill>
                <a:sym typeface="Symbol" pitchFamily="18" charset="2"/>
              </a:rPr>
              <a:t> </a:t>
            </a:r>
            <a:r>
              <a:rPr lang="en-US" sz="2400" b="0" dirty="0" err="1">
                <a:solidFill>
                  <a:srgbClr val="0000FA"/>
                </a:solidFill>
                <a:sym typeface="Symbol" pitchFamily="18" charset="2"/>
              </a:rPr>
              <a:t>dA</a:t>
            </a:r>
            <a:r>
              <a:rPr lang="en-US" sz="2400" b="0" dirty="0">
                <a:solidFill>
                  <a:srgbClr val="0000FA"/>
                </a:solidFill>
                <a:sym typeface="Symbol" pitchFamily="18" charset="2"/>
              </a:rPr>
              <a:t>).</a:t>
            </a: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609600" y="4724400"/>
            <a:ext cx="81534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0" dirty="0"/>
              <a:t>This sort of </a:t>
            </a:r>
            <a:r>
              <a:rPr lang="en-US" sz="2400" b="0" dirty="0">
                <a:solidFill>
                  <a:srgbClr val="0000FA"/>
                </a:solidFill>
              </a:rPr>
              <a:t>integral term </a:t>
            </a:r>
            <a:r>
              <a:rPr lang="en-US" sz="2400" b="0" dirty="0"/>
              <a:t>also appears in solid mechanics when </a:t>
            </a:r>
            <a:r>
              <a:rPr lang="en-US" sz="2400" b="0" dirty="0">
                <a:solidFill>
                  <a:srgbClr val="0000FA"/>
                </a:solidFill>
              </a:rPr>
              <a:t>determining stresses and deflection</a:t>
            </a:r>
            <a:r>
              <a:rPr lang="en-US" sz="2400" b="0" dirty="0"/>
              <a:t>.                                             This </a:t>
            </a:r>
            <a:r>
              <a:rPr lang="en-US" sz="2400" b="0" dirty="0">
                <a:solidFill>
                  <a:srgbClr val="FF0000"/>
                </a:solidFill>
              </a:rPr>
              <a:t>integral term is referred to as the </a:t>
            </a:r>
            <a:r>
              <a:rPr lang="en-US" sz="2400" b="0" u="sng" dirty="0">
                <a:solidFill>
                  <a:srgbClr val="FF0000"/>
                </a:solidFill>
              </a:rPr>
              <a:t>moment of inertia</a:t>
            </a:r>
            <a:r>
              <a:rPr lang="en-US" sz="2400" b="0" dirty="0">
                <a:solidFill>
                  <a:srgbClr val="FF0000"/>
                </a:solidFill>
              </a:rPr>
              <a:t> of the area of the plate about an axis</a:t>
            </a:r>
            <a:r>
              <a:rPr lang="en-US" sz="2400" b="0" dirty="0"/>
              <a:t>.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685800" y="1295400"/>
            <a:ext cx="8001000" cy="2209800"/>
            <a:chOff x="432" y="816"/>
            <a:chExt cx="5040" cy="1392"/>
          </a:xfrm>
        </p:grpSpPr>
        <p:sp>
          <p:nvSpPr>
            <p:cNvPr id="7176" name="Text Box 8"/>
            <p:cNvSpPr txBox="1">
              <a:spLocks noChangeArrowheads="1"/>
            </p:cNvSpPr>
            <p:nvPr/>
          </p:nvSpPr>
          <p:spPr bwMode="auto">
            <a:xfrm>
              <a:off x="2304" y="816"/>
              <a:ext cx="316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b="0" dirty="0"/>
                <a:t>Consider a </a:t>
              </a:r>
              <a:r>
                <a:rPr lang="en-US" sz="2400" b="0" dirty="0">
                  <a:solidFill>
                    <a:srgbClr val="FF0000"/>
                  </a:solidFill>
                </a:rPr>
                <a:t>plate submerged in a liquid</a:t>
              </a:r>
              <a:r>
                <a:rPr lang="en-US" sz="2400" b="0" dirty="0"/>
                <a:t>. The pressure of a liquid at a </a:t>
              </a:r>
              <a:r>
                <a:rPr lang="en-US" sz="2400" b="0" dirty="0">
                  <a:solidFill>
                    <a:srgbClr val="0000FA"/>
                  </a:solidFill>
                </a:rPr>
                <a:t>distance y below the surface </a:t>
              </a:r>
              <a:r>
                <a:rPr lang="en-US" sz="2400" b="0" dirty="0"/>
                <a:t>is given by </a:t>
              </a:r>
              <a:r>
                <a:rPr lang="en-US" sz="2400" b="0" dirty="0">
                  <a:solidFill>
                    <a:srgbClr val="FF0000"/>
                  </a:solidFill>
                  <a:sym typeface="Symbol" pitchFamily="18" charset="2"/>
                </a:rPr>
                <a:t>p  =   y</a:t>
              </a:r>
              <a:r>
                <a:rPr lang="en-US" sz="2400" b="0" dirty="0">
                  <a:sym typeface="Symbol" pitchFamily="18" charset="2"/>
                </a:rPr>
                <a:t>, where  </a:t>
              </a:r>
              <a:r>
                <a:rPr lang="en-US" sz="2400" b="0" dirty="0">
                  <a:solidFill>
                    <a:srgbClr val="0000FA"/>
                  </a:solidFill>
                  <a:sym typeface="Symbol" pitchFamily="18" charset="2"/>
                </a:rPr>
                <a:t>  is the specific weight </a:t>
              </a:r>
              <a:r>
                <a:rPr lang="en-US" sz="2400" b="0" dirty="0">
                  <a:sym typeface="Symbol" pitchFamily="18" charset="2"/>
                </a:rPr>
                <a:t>of the liquid.</a:t>
              </a:r>
            </a:p>
          </p:txBody>
        </p:sp>
        <p:pic>
          <p:nvPicPr>
            <p:cNvPr id="7177" name="Picture 10" descr="CH 10 Moment Inertia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" y="864"/>
              <a:ext cx="1770" cy="1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kern="1200" dirty="0" smtClean="0">
                <a:solidFill>
                  <a:srgbClr val="000096"/>
                </a:solidFill>
                <a:effectLst/>
                <a:ea typeface="+mn-ea"/>
                <a:cs typeface="+mn-cs"/>
              </a:rPr>
              <a:t>DEFINITION OF MOMENTS OF INERTIA FOR AREAS</a:t>
            </a:r>
            <a:br>
              <a:rPr lang="en-US" sz="2400" kern="1200" dirty="0" smtClean="0">
                <a:solidFill>
                  <a:srgbClr val="000096"/>
                </a:solidFill>
                <a:effectLst/>
                <a:ea typeface="+mn-ea"/>
                <a:cs typeface="+mn-cs"/>
              </a:rPr>
            </a:br>
            <a:r>
              <a:rPr lang="en-US" sz="2400" kern="1200" dirty="0" smtClean="0">
                <a:solidFill>
                  <a:srgbClr val="000096"/>
                </a:solidFill>
                <a:effectLst/>
                <a:ea typeface="+mn-ea"/>
                <a:cs typeface="+mn-cs"/>
              </a:rPr>
              <a:t>(Section 10.1)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5" grpId="0" autoUpdateAnimBg="0"/>
      <p:bldP spid="3482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65" name="Text Box 25"/>
          <p:cNvSpPr txBox="1">
            <a:spLocks noChangeArrowheads="1"/>
          </p:cNvSpPr>
          <p:nvPr/>
        </p:nvSpPr>
        <p:spPr bwMode="auto">
          <a:xfrm>
            <a:off x="533400" y="4572000"/>
            <a:ext cx="8077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b="0" dirty="0"/>
              <a:t>For the given vertical loading P on the </a:t>
            </a:r>
            <a:r>
              <a:rPr lang="en-US" b="0" dirty="0" smtClean="0"/>
              <a:t>beam shown on the right, </a:t>
            </a:r>
            <a:r>
              <a:rPr lang="en-US" b="0" dirty="0"/>
              <a:t>which shape will develop less internal stress and deflection?  Why? </a:t>
            </a:r>
          </a:p>
        </p:txBody>
      </p:sp>
      <p:sp>
        <p:nvSpPr>
          <p:cNvPr id="35866" name="Text Box 26"/>
          <p:cNvSpPr txBox="1">
            <a:spLocks noChangeArrowheads="1"/>
          </p:cNvSpPr>
          <p:nvPr/>
        </p:nvSpPr>
        <p:spPr bwMode="auto">
          <a:xfrm>
            <a:off x="533400" y="5303837"/>
            <a:ext cx="815340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b="0" dirty="0"/>
              <a:t>The </a:t>
            </a:r>
            <a:r>
              <a:rPr lang="en-US" b="0" dirty="0">
                <a:solidFill>
                  <a:srgbClr val="FF0000"/>
                </a:solidFill>
              </a:rPr>
              <a:t>answer depends on the </a:t>
            </a:r>
            <a:r>
              <a:rPr lang="en-US" b="0" dirty="0" err="1">
                <a:solidFill>
                  <a:srgbClr val="FF0000"/>
                </a:solidFill>
              </a:rPr>
              <a:t>MoI</a:t>
            </a:r>
            <a:r>
              <a:rPr lang="en-US" b="0" dirty="0">
                <a:solidFill>
                  <a:srgbClr val="FF0000"/>
                </a:solidFill>
              </a:rPr>
              <a:t> of the beam about the x-axis</a:t>
            </a:r>
            <a:r>
              <a:rPr lang="en-US" b="0" dirty="0"/>
              <a:t>. It turns out that </a:t>
            </a:r>
            <a:r>
              <a:rPr lang="en-US" b="0" dirty="0">
                <a:solidFill>
                  <a:srgbClr val="0000FA"/>
                </a:solidFill>
              </a:rPr>
              <a:t>Section A has the highest </a:t>
            </a:r>
            <a:r>
              <a:rPr lang="en-US" b="0" dirty="0" err="1">
                <a:solidFill>
                  <a:srgbClr val="0000FA"/>
                </a:solidFill>
              </a:rPr>
              <a:t>MoI</a:t>
            </a:r>
            <a:r>
              <a:rPr lang="en-US" b="0" dirty="0">
                <a:solidFill>
                  <a:srgbClr val="0000FA"/>
                </a:solidFill>
              </a:rPr>
              <a:t> </a:t>
            </a:r>
            <a:r>
              <a:rPr lang="en-US" b="0" dirty="0"/>
              <a:t>because </a:t>
            </a:r>
            <a:r>
              <a:rPr lang="en-US" b="0" dirty="0">
                <a:solidFill>
                  <a:srgbClr val="0000FA"/>
                </a:solidFill>
              </a:rPr>
              <a:t>most of the area is farthest from the x axis.</a:t>
            </a:r>
            <a:r>
              <a:rPr lang="en-US" b="0" dirty="0"/>
              <a:t> </a:t>
            </a:r>
            <a:r>
              <a:rPr lang="en-US" b="0" dirty="0">
                <a:solidFill>
                  <a:srgbClr val="FF0000"/>
                </a:solidFill>
              </a:rPr>
              <a:t>Hence, it has the least stress and deflection</a:t>
            </a:r>
            <a:r>
              <a:rPr lang="en-US" b="0" dirty="0"/>
              <a:t>.</a:t>
            </a:r>
          </a:p>
        </p:txBody>
      </p:sp>
      <p:grpSp>
        <p:nvGrpSpPr>
          <p:cNvPr id="2" name="Group 72"/>
          <p:cNvGrpSpPr>
            <a:grpSpLocks/>
          </p:cNvGrpSpPr>
          <p:nvPr/>
        </p:nvGrpSpPr>
        <p:grpSpPr bwMode="auto">
          <a:xfrm>
            <a:off x="533400" y="1062037"/>
            <a:ext cx="8534400" cy="3444876"/>
            <a:chOff x="457200" y="985838"/>
            <a:chExt cx="8534400" cy="3444876"/>
          </a:xfrm>
        </p:grpSpPr>
        <p:grpSp>
          <p:nvGrpSpPr>
            <p:cNvPr id="8200" name="Group 71"/>
            <p:cNvGrpSpPr>
              <a:grpSpLocks/>
            </p:cNvGrpSpPr>
            <p:nvPr/>
          </p:nvGrpSpPr>
          <p:grpSpPr bwMode="auto">
            <a:xfrm>
              <a:off x="457200" y="985838"/>
              <a:ext cx="8534400" cy="3444876"/>
              <a:chOff x="457200" y="985838"/>
              <a:chExt cx="8534400" cy="3444876"/>
            </a:xfrm>
          </p:grpSpPr>
          <p:sp>
            <p:nvSpPr>
              <p:cNvPr id="8202" name="Text Box 65"/>
              <p:cNvSpPr txBox="1">
                <a:spLocks noChangeArrowheads="1"/>
              </p:cNvSpPr>
              <p:nvPr/>
            </p:nvSpPr>
            <p:spPr bwMode="auto">
              <a:xfrm>
                <a:off x="2230438" y="2738438"/>
                <a:ext cx="620712" cy="396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 b="1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en-US" sz="2000" b="0"/>
                  <a:t>1cm</a:t>
                </a:r>
              </a:p>
            </p:txBody>
          </p:sp>
          <p:grpSp>
            <p:nvGrpSpPr>
              <p:cNvPr id="8203" name="Group 72"/>
              <p:cNvGrpSpPr>
                <a:grpSpLocks/>
              </p:cNvGrpSpPr>
              <p:nvPr/>
            </p:nvGrpSpPr>
            <p:grpSpPr bwMode="auto">
              <a:xfrm>
                <a:off x="457200" y="985838"/>
                <a:ext cx="8534400" cy="3444876"/>
                <a:chOff x="288" y="621"/>
                <a:chExt cx="5376" cy="2170"/>
              </a:xfrm>
            </p:grpSpPr>
            <p:sp>
              <p:nvSpPr>
                <p:cNvPr id="8204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336" y="2093"/>
                  <a:ext cx="5328" cy="6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200" b="1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2200" b="1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2200" b="1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2200" b="1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2200" b="1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200" b="1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200" b="1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200" b="1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200" b="1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b="0" dirty="0"/>
                    <a:t>Consider </a:t>
                  </a:r>
                  <a:r>
                    <a:rPr lang="en-US" b="0" dirty="0">
                      <a:solidFill>
                        <a:srgbClr val="FF0000"/>
                      </a:solidFill>
                    </a:rPr>
                    <a:t>three different possible </a:t>
                  </a:r>
                  <a:r>
                    <a:rPr lang="en-US" b="0" dirty="0" smtClean="0">
                      <a:solidFill>
                        <a:srgbClr val="FF0000"/>
                      </a:solidFill>
                    </a:rPr>
                    <a:t>cross-sectional </a:t>
                  </a:r>
                  <a:r>
                    <a:rPr lang="en-US" b="0" dirty="0">
                      <a:solidFill>
                        <a:srgbClr val="FF0000"/>
                      </a:solidFill>
                    </a:rPr>
                    <a:t>shapes </a:t>
                  </a:r>
                  <a:r>
                    <a:rPr lang="en-US" b="0" dirty="0"/>
                    <a:t>and areas for the </a:t>
                  </a:r>
                  <a:r>
                    <a:rPr lang="en-US" b="0" dirty="0">
                      <a:solidFill>
                        <a:srgbClr val="0000FA"/>
                      </a:solidFill>
                    </a:rPr>
                    <a:t>beam RS</a:t>
                  </a:r>
                  <a:r>
                    <a:rPr lang="en-US" b="0" dirty="0"/>
                    <a:t>.  All have </a:t>
                  </a:r>
                  <a:r>
                    <a:rPr lang="en-US" b="0" dirty="0">
                      <a:solidFill>
                        <a:srgbClr val="FF0000"/>
                      </a:solidFill>
                    </a:rPr>
                    <a:t>the same total area </a:t>
                  </a:r>
                  <a:r>
                    <a:rPr lang="en-US" b="0" dirty="0"/>
                    <a:t>and, assuming they are made of </a:t>
                  </a:r>
                  <a:r>
                    <a:rPr lang="en-US" b="0" dirty="0">
                      <a:solidFill>
                        <a:srgbClr val="0000FA"/>
                      </a:solidFill>
                    </a:rPr>
                    <a:t>same material</a:t>
                  </a:r>
                  <a:r>
                    <a:rPr lang="en-US" b="0" dirty="0"/>
                    <a:t>, they will have the </a:t>
                  </a:r>
                  <a:r>
                    <a:rPr lang="en-US" b="0" dirty="0">
                      <a:solidFill>
                        <a:srgbClr val="FF0000"/>
                      </a:solidFill>
                    </a:rPr>
                    <a:t>same mass per unit length</a:t>
                  </a:r>
                  <a:r>
                    <a:rPr lang="en-US" b="0" dirty="0"/>
                    <a:t>.</a:t>
                  </a:r>
                </a:p>
              </p:txBody>
            </p:sp>
            <p:grpSp>
              <p:nvGrpSpPr>
                <p:cNvPr id="8205" name="Group 71"/>
                <p:cNvGrpSpPr>
                  <a:grpSpLocks/>
                </p:cNvGrpSpPr>
                <p:nvPr/>
              </p:nvGrpSpPr>
              <p:grpSpPr bwMode="auto">
                <a:xfrm>
                  <a:off x="288" y="621"/>
                  <a:ext cx="4810" cy="1258"/>
                  <a:chOff x="288" y="621"/>
                  <a:chExt cx="4810" cy="1258"/>
                </a:xfrm>
              </p:grpSpPr>
              <p:sp>
                <p:nvSpPr>
                  <p:cNvPr id="8206" name="Rect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394" y="919"/>
                    <a:ext cx="960" cy="96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rgbClr val="0000FA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207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826" y="1015"/>
                    <a:ext cx="96" cy="768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rgbClr val="0000FA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208" name="Rectangle 31"/>
                  <p:cNvSpPr>
                    <a:spLocks noChangeArrowheads="1"/>
                  </p:cNvSpPr>
                  <p:nvPr/>
                </p:nvSpPr>
                <p:spPr bwMode="auto">
                  <a:xfrm>
                    <a:off x="394" y="1783"/>
                    <a:ext cx="960" cy="96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rgbClr val="0000FA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209" name="Rectangle 32"/>
                  <p:cNvSpPr>
                    <a:spLocks noChangeArrowheads="1"/>
                  </p:cNvSpPr>
                  <p:nvPr/>
                </p:nvSpPr>
                <p:spPr bwMode="auto">
                  <a:xfrm>
                    <a:off x="1738" y="1017"/>
                    <a:ext cx="144" cy="672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rgbClr val="0000FA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210" name="Rectangle 34"/>
                  <p:cNvSpPr>
                    <a:spLocks noChangeArrowheads="1"/>
                  </p:cNvSpPr>
                  <p:nvPr/>
                </p:nvSpPr>
                <p:spPr bwMode="auto">
                  <a:xfrm>
                    <a:off x="2218" y="1233"/>
                    <a:ext cx="1152" cy="240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rgbClr val="0000FA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211" name="Arc 35"/>
                  <p:cNvSpPr>
                    <a:spLocks/>
                  </p:cNvSpPr>
                  <p:nvPr/>
                </p:nvSpPr>
                <p:spPr bwMode="auto">
                  <a:xfrm>
                    <a:off x="3946" y="1255"/>
                    <a:ext cx="144" cy="245"/>
                  </a:xfrm>
                  <a:custGeom>
                    <a:avLst/>
                    <a:gdLst>
                      <a:gd name="T0" fmla="*/ 0 w 43200"/>
                      <a:gd name="T1" fmla="*/ 0 h 22010"/>
                      <a:gd name="T2" fmla="*/ 0 w 43200"/>
                      <a:gd name="T3" fmla="*/ 0 h 22010"/>
                      <a:gd name="T4" fmla="*/ 0 w 43200"/>
                      <a:gd name="T5" fmla="*/ 0 h 22010"/>
                      <a:gd name="T6" fmla="*/ 0 60000 65536"/>
                      <a:gd name="T7" fmla="*/ 0 60000 65536"/>
                      <a:gd name="T8" fmla="*/ 0 60000 65536"/>
                      <a:gd name="T9" fmla="*/ 0 w 43200"/>
                      <a:gd name="T10" fmla="*/ 0 h 22010"/>
                      <a:gd name="T11" fmla="*/ 43200 w 43200"/>
                      <a:gd name="T12" fmla="*/ 22010 h 2201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43200" h="22010" fill="none" extrusionOk="0">
                        <a:moveTo>
                          <a:pt x="3" y="22010"/>
                        </a:moveTo>
                        <a:cubicBezTo>
                          <a:pt x="1" y="21873"/>
                          <a:pt x="0" y="21736"/>
                          <a:pt x="0" y="21600"/>
                        </a:cubicBezTo>
                        <a:cubicBezTo>
                          <a:pt x="0" y="9670"/>
                          <a:pt x="9670" y="0"/>
                          <a:pt x="21600" y="0"/>
                        </a:cubicBezTo>
                        <a:cubicBezTo>
                          <a:pt x="33529" y="-1"/>
                          <a:pt x="43199" y="9670"/>
                          <a:pt x="43200" y="21599"/>
                        </a:cubicBezTo>
                      </a:path>
                      <a:path w="43200" h="22010" stroke="0" extrusionOk="0">
                        <a:moveTo>
                          <a:pt x="3" y="22010"/>
                        </a:moveTo>
                        <a:cubicBezTo>
                          <a:pt x="1" y="21873"/>
                          <a:pt x="0" y="21736"/>
                          <a:pt x="0" y="21600"/>
                        </a:cubicBezTo>
                        <a:cubicBezTo>
                          <a:pt x="0" y="9670"/>
                          <a:pt x="9670" y="0"/>
                          <a:pt x="21600" y="0"/>
                        </a:cubicBezTo>
                        <a:cubicBezTo>
                          <a:pt x="33529" y="-1"/>
                          <a:pt x="43199" y="9670"/>
                          <a:pt x="43200" y="21599"/>
                        </a:cubicBezTo>
                        <a:lnTo>
                          <a:pt x="2160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212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3898" y="1495"/>
                    <a:ext cx="24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13" name="Line 3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850" y="1495"/>
                    <a:ext cx="48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14" name="Line 3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946" y="1495"/>
                    <a:ext cx="48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15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4012" y="1367"/>
                    <a:ext cx="912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A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16" name="Arc 41"/>
                  <p:cNvSpPr>
                    <a:spLocks/>
                  </p:cNvSpPr>
                  <p:nvPr/>
                </p:nvSpPr>
                <p:spPr bwMode="auto">
                  <a:xfrm>
                    <a:off x="4859" y="1258"/>
                    <a:ext cx="146" cy="179"/>
                  </a:xfrm>
                  <a:custGeom>
                    <a:avLst/>
                    <a:gdLst>
                      <a:gd name="T0" fmla="*/ 0 w 43200"/>
                      <a:gd name="T1" fmla="*/ 0 h 22010"/>
                      <a:gd name="T2" fmla="*/ 0 w 43200"/>
                      <a:gd name="T3" fmla="*/ 0 h 22010"/>
                      <a:gd name="T4" fmla="*/ 0 w 43200"/>
                      <a:gd name="T5" fmla="*/ 0 h 22010"/>
                      <a:gd name="T6" fmla="*/ 0 60000 65536"/>
                      <a:gd name="T7" fmla="*/ 0 60000 65536"/>
                      <a:gd name="T8" fmla="*/ 0 60000 65536"/>
                      <a:gd name="T9" fmla="*/ 0 w 43200"/>
                      <a:gd name="T10" fmla="*/ 0 h 22010"/>
                      <a:gd name="T11" fmla="*/ 43200 w 43200"/>
                      <a:gd name="T12" fmla="*/ 22010 h 2201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43200" h="22010" fill="none" extrusionOk="0">
                        <a:moveTo>
                          <a:pt x="3" y="22010"/>
                        </a:moveTo>
                        <a:cubicBezTo>
                          <a:pt x="1" y="21873"/>
                          <a:pt x="0" y="21736"/>
                          <a:pt x="0" y="21600"/>
                        </a:cubicBezTo>
                        <a:cubicBezTo>
                          <a:pt x="0" y="9670"/>
                          <a:pt x="9670" y="0"/>
                          <a:pt x="21600" y="0"/>
                        </a:cubicBezTo>
                        <a:cubicBezTo>
                          <a:pt x="33529" y="0"/>
                          <a:pt x="43200" y="9670"/>
                          <a:pt x="43200" y="21600"/>
                        </a:cubicBezTo>
                        <a:cubicBezTo>
                          <a:pt x="43200" y="21736"/>
                          <a:pt x="43198" y="21873"/>
                          <a:pt x="43196" y="22010"/>
                        </a:cubicBezTo>
                      </a:path>
                      <a:path w="43200" h="22010" stroke="0" extrusionOk="0">
                        <a:moveTo>
                          <a:pt x="3" y="22010"/>
                        </a:moveTo>
                        <a:cubicBezTo>
                          <a:pt x="1" y="21873"/>
                          <a:pt x="0" y="21736"/>
                          <a:pt x="0" y="21600"/>
                        </a:cubicBezTo>
                        <a:cubicBezTo>
                          <a:pt x="0" y="9670"/>
                          <a:pt x="9670" y="0"/>
                          <a:pt x="21600" y="0"/>
                        </a:cubicBezTo>
                        <a:cubicBezTo>
                          <a:pt x="33529" y="0"/>
                          <a:pt x="43200" y="9670"/>
                          <a:pt x="43200" y="21600"/>
                        </a:cubicBezTo>
                        <a:cubicBezTo>
                          <a:pt x="43200" y="21736"/>
                          <a:pt x="43198" y="21873"/>
                          <a:pt x="43196" y="22010"/>
                        </a:cubicBezTo>
                        <a:lnTo>
                          <a:pt x="2160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217" name="Line 4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042" y="1495"/>
                    <a:ext cx="48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18" name="Oval 43"/>
                  <p:cNvSpPr>
                    <a:spLocks noChangeArrowheads="1"/>
                  </p:cNvSpPr>
                  <p:nvPr/>
                </p:nvSpPr>
                <p:spPr bwMode="auto">
                  <a:xfrm>
                    <a:off x="3994" y="1351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219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4762" y="1447"/>
                    <a:ext cx="336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20" name="Oval 45"/>
                  <p:cNvSpPr>
                    <a:spLocks noChangeArrowheads="1"/>
                  </p:cNvSpPr>
                  <p:nvPr/>
                </p:nvSpPr>
                <p:spPr bwMode="auto">
                  <a:xfrm>
                    <a:off x="4858" y="1447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221" name="Oval 46"/>
                  <p:cNvSpPr>
                    <a:spLocks noChangeArrowheads="1"/>
                  </p:cNvSpPr>
                  <p:nvPr/>
                </p:nvSpPr>
                <p:spPr bwMode="auto">
                  <a:xfrm>
                    <a:off x="4966" y="1447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222" name="Line 47"/>
                  <p:cNvSpPr>
                    <a:spLocks noChangeShapeType="1"/>
                  </p:cNvSpPr>
                  <p:nvPr/>
                </p:nvSpPr>
                <p:spPr bwMode="auto">
                  <a:xfrm>
                    <a:off x="4810" y="1495"/>
                    <a:ext cx="288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23" name="Line 4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906" y="1495"/>
                    <a:ext cx="48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24" name="Line 4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954" y="1495"/>
                    <a:ext cx="48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25" name="Line 5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810" y="1495"/>
                    <a:ext cx="48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26" name="Line 5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858" y="1495"/>
                    <a:ext cx="48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27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346" y="727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28" name="Line 53"/>
                  <p:cNvSpPr>
                    <a:spLocks noChangeShapeType="1"/>
                  </p:cNvSpPr>
                  <p:nvPr/>
                </p:nvSpPr>
                <p:spPr bwMode="auto">
                  <a:xfrm>
                    <a:off x="1354" y="727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29" name="Line 54"/>
                  <p:cNvSpPr>
                    <a:spLocks noChangeShapeType="1"/>
                  </p:cNvSpPr>
                  <p:nvPr/>
                </p:nvSpPr>
                <p:spPr bwMode="auto">
                  <a:xfrm>
                    <a:off x="346" y="823"/>
                    <a:ext cx="1008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 type="arrow" w="med" len="med"/>
                    <a:tailEnd type="arrow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30" name="Line 55"/>
                  <p:cNvSpPr>
                    <a:spLocks noChangeShapeType="1"/>
                  </p:cNvSpPr>
                  <p:nvPr/>
                </p:nvSpPr>
                <p:spPr bwMode="auto">
                  <a:xfrm>
                    <a:off x="1162" y="1015"/>
                    <a:ext cx="0" cy="768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 type="arrow" w="med" len="med"/>
                    <a:tailEnd type="arrow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31" name="Line 56"/>
                  <p:cNvSpPr>
                    <a:spLocks noChangeShapeType="1"/>
                  </p:cNvSpPr>
                  <p:nvPr/>
                </p:nvSpPr>
                <p:spPr bwMode="auto">
                  <a:xfrm>
                    <a:off x="730" y="1351"/>
                    <a:ext cx="96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arrow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32" name="Line 5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22" y="1351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arrow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33" name="Line 58"/>
                  <p:cNvSpPr>
                    <a:spLocks noChangeShapeType="1"/>
                  </p:cNvSpPr>
                  <p:nvPr/>
                </p:nvSpPr>
                <p:spPr bwMode="auto">
                  <a:xfrm>
                    <a:off x="1393" y="1783"/>
                    <a:ext cx="48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34" name="Line 59"/>
                  <p:cNvSpPr>
                    <a:spLocks noChangeShapeType="1"/>
                  </p:cNvSpPr>
                  <p:nvPr/>
                </p:nvSpPr>
                <p:spPr bwMode="auto">
                  <a:xfrm>
                    <a:off x="1392" y="1879"/>
                    <a:ext cx="48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35" name="Line 60"/>
                  <p:cNvSpPr>
                    <a:spLocks noChangeShapeType="1"/>
                  </p:cNvSpPr>
                  <p:nvPr/>
                </p:nvSpPr>
                <p:spPr bwMode="auto">
                  <a:xfrm>
                    <a:off x="1412" y="1687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arrow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36" name="Text Box 6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0" y="621"/>
                    <a:ext cx="471" cy="2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1pPr>
                    <a:lvl2pPr marL="742950" indent="-28575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2pPr>
                    <a:lvl3pPr marL="11430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3pPr>
                    <a:lvl4pPr marL="16002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4pPr>
                    <a:lvl5pPr marL="20574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 sz="2000" b="0"/>
                      <a:t>10cm</a:t>
                    </a:r>
                  </a:p>
                </p:txBody>
              </p:sp>
              <p:sp>
                <p:nvSpPr>
                  <p:cNvPr id="8237" name="Text Box 6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63" y="1104"/>
                    <a:ext cx="471" cy="2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1pPr>
                    <a:lvl2pPr marL="742950" indent="-28575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2pPr>
                    <a:lvl3pPr marL="11430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3pPr>
                    <a:lvl4pPr marL="16002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4pPr>
                    <a:lvl5pPr marL="20574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 sz="2000" b="0" dirty="0"/>
                      <a:t>10cm</a:t>
                    </a:r>
                  </a:p>
                </p:txBody>
              </p:sp>
              <p:sp>
                <p:nvSpPr>
                  <p:cNvPr id="8238" name="Text Box 6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46" y="1197"/>
                    <a:ext cx="391" cy="2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1pPr>
                    <a:lvl2pPr marL="742950" indent="-28575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2pPr>
                    <a:lvl3pPr marL="11430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3pPr>
                    <a:lvl4pPr marL="16002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4pPr>
                    <a:lvl5pPr marL="20574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 sz="2000" b="0"/>
                      <a:t>1cm</a:t>
                    </a:r>
                  </a:p>
                </p:txBody>
              </p:sp>
              <p:sp>
                <p:nvSpPr>
                  <p:cNvPr id="8239" name="Line 66"/>
                  <p:cNvSpPr>
                    <a:spLocks noChangeShapeType="1"/>
                  </p:cNvSpPr>
                  <p:nvPr/>
                </p:nvSpPr>
                <p:spPr bwMode="auto">
                  <a:xfrm>
                    <a:off x="970" y="1351"/>
                    <a:ext cx="25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lgDashDot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40" name="Text Box 6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00" y="1200"/>
                    <a:ext cx="204" cy="26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1pPr>
                    <a:lvl2pPr marL="742950" indent="-28575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2pPr>
                    <a:lvl3pPr marL="11430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3pPr>
                    <a:lvl4pPr marL="16002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4pPr>
                    <a:lvl5pPr marL="20574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 b="0" dirty="0"/>
                      <a:t>x</a:t>
                    </a:r>
                  </a:p>
                </p:txBody>
              </p:sp>
              <p:sp>
                <p:nvSpPr>
                  <p:cNvPr id="8241" name="Line 68"/>
                  <p:cNvSpPr>
                    <a:spLocks noChangeShapeType="1"/>
                  </p:cNvSpPr>
                  <p:nvPr/>
                </p:nvSpPr>
                <p:spPr bwMode="auto">
                  <a:xfrm>
                    <a:off x="1738" y="880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42" name="Line 69"/>
                  <p:cNvSpPr>
                    <a:spLocks noChangeShapeType="1"/>
                  </p:cNvSpPr>
                  <p:nvPr/>
                </p:nvSpPr>
                <p:spPr bwMode="auto">
                  <a:xfrm>
                    <a:off x="1882" y="880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43" name="Line 70"/>
                  <p:cNvSpPr>
                    <a:spLocks noChangeShapeType="1"/>
                  </p:cNvSpPr>
                  <p:nvPr/>
                </p:nvSpPr>
                <p:spPr bwMode="auto">
                  <a:xfrm>
                    <a:off x="1594" y="92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arrow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44" name="Line 7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882" y="928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arrow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45" name="Text Box 7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42" y="640"/>
                    <a:ext cx="391" cy="2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1pPr>
                    <a:lvl2pPr marL="742950" indent="-28575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2pPr>
                    <a:lvl3pPr marL="11430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3pPr>
                    <a:lvl4pPr marL="16002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4pPr>
                    <a:lvl5pPr marL="20574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 sz="2000" b="0" dirty="0"/>
                      <a:t>3cm</a:t>
                    </a:r>
                  </a:p>
                </p:txBody>
              </p:sp>
              <p:sp>
                <p:nvSpPr>
                  <p:cNvPr id="8246" name="Line 73"/>
                  <p:cNvSpPr>
                    <a:spLocks noChangeShapeType="1"/>
                  </p:cNvSpPr>
                  <p:nvPr/>
                </p:nvSpPr>
                <p:spPr bwMode="auto">
                  <a:xfrm>
                    <a:off x="1594" y="1690"/>
                    <a:ext cx="96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47" name="Line 74"/>
                  <p:cNvSpPr>
                    <a:spLocks noChangeShapeType="1"/>
                  </p:cNvSpPr>
                  <p:nvPr/>
                </p:nvSpPr>
                <p:spPr bwMode="auto">
                  <a:xfrm>
                    <a:off x="1594" y="1024"/>
                    <a:ext cx="96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48" name="Line 75"/>
                  <p:cNvSpPr>
                    <a:spLocks noChangeShapeType="1"/>
                  </p:cNvSpPr>
                  <p:nvPr/>
                </p:nvSpPr>
                <p:spPr bwMode="auto">
                  <a:xfrm>
                    <a:off x="1642" y="1017"/>
                    <a:ext cx="0" cy="67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 type="arrow" w="med" len="med"/>
                    <a:tailEnd type="arrow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49" name="Line 76"/>
                  <p:cNvSpPr>
                    <a:spLocks noChangeShapeType="1"/>
                  </p:cNvSpPr>
                  <p:nvPr/>
                </p:nvSpPr>
                <p:spPr bwMode="auto">
                  <a:xfrm>
                    <a:off x="2218" y="1159"/>
                    <a:ext cx="115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 type="arrow" w="med" len="med"/>
                    <a:tailEnd type="arrow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50" name="Line 77"/>
                  <p:cNvSpPr>
                    <a:spLocks noChangeShapeType="1"/>
                  </p:cNvSpPr>
                  <p:nvPr/>
                </p:nvSpPr>
                <p:spPr bwMode="auto">
                  <a:xfrm>
                    <a:off x="2218" y="1063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51" name="Line 78"/>
                  <p:cNvSpPr>
                    <a:spLocks noChangeShapeType="1"/>
                  </p:cNvSpPr>
                  <p:nvPr/>
                </p:nvSpPr>
                <p:spPr bwMode="auto">
                  <a:xfrm>
                    <a:off x="3370" y="1063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52" name="Text Box 7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54" y="967"/>
                    <a:ext cx="471" cy="2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1pPr>
                    <a:lvl2pPr marL="742950" indent="-28575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2pPr>
                    <a:lvl3pPr marL="11430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3pPr>
                    <a:lvl4pPr marL="16002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4pPr>
                    <a:lvl5pPr marL="20574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 sz="2000" b="0" dirty="0"/>
                      <a:t>10cm</a:t>
                    </a:r>
                  </a:p>
                </p:txBody>
              </p:sp>
              <p:sp>
                <p:nvSpPr>
                  <p:cNvPr id="8253" name="Line 80"/>
                  <p:cNvSpPr>
                    <a:spLocks noChangeShapeType="1"/>
                  </p:cNvSpPr>
                  <p:nvPr/>
                </p:nvSpPr>
                <p:spPr bwMode="auto">
                  <a:xfrm>
                    <a:off x="3418" y="1255"/>
                    <a:ext cx="96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54" name="Line 81"/>
                  <p:cNvSpPr>
                    <a:spLocks noChangeShapeType="1"/>
                  </p:cNvSpPr>
                  <p:nvPr/>
                </p:nvSpPr>
                <p:spPr bwMode="auto">
                  <a:xfrm>
                    <a:off x="3418" y="1495"/>
                    <a:ext cx="96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55" name="Line 82"/>
                  <p:cNvSpPr>
                    <a:spLocks noChangeShapeType="1"/>
                  </p:cNvSpPr>
                  <p:nvPr/>
                </p:nvSpPr>
                <p:spPr bwMode="auto">
                  <a:xfrm>
                    <a:off x="3466" y="1063"/>
                    <a:ext cx="0" cy="19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arrow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56" name="Line 8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466" y="1495"/>
                    <a:ext cx="0" cy="19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arrow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57" name="Text Box 8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459" y="957"/>
                    <a:ext cx="391" cy="2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1pPr>
                    <a:lvl2pPr marL="742950" indent="-28575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2pPr>
                    <a:lvl3pPr marL="11430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3pPr>
                    <a:lvl4pPr marL="16002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4pPr>
                    <a:lvl5pPr marL="20574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 sz="2000" b="0"/>
                      <a:t>3cm</a:t>
                    </a:r>
                  </a:p>
                </p:txBody>
              </p:sp>
              <p:sp>
                <p:nvSpPr>
                  <p:cNvPr id="8258" name="Text Box 8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936" y="1536"/>
                    <a:ext cx="243" cy="26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1pPr>
                    <a:lvl2pPr marL="742950" indent="-28575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2pPr>
                    <a:lvl3pPr marL="11430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3pPr>
                    <a:lvl4pPr marL="16002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4pPr>
                    <a:lvl5pPr marL="20574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/>
                      <a:t>R</a:t>
                    </a:r>
                  </a:p>
                </p:txBody>
              </p:sp>
              <p:sp>
                <p:nvSpPr>
                  <p:cNvPr id="8259" name="Text Box 8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848" y="1536"/>
                    <a:ext cx="214" cy="26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1pPr>
                    <a:lvl2pPr marL="742950" indent="-28575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2pPr>
                    <a:lvl3pPr marL="11430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3pPr>
                    <a:lvl4pPr marL="16002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4pPr>
                    <a:lvl5pPr marL="20574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/>
                      <a:t>S</a:t>
                    </a:r>
                  </a:p>
                </p:txBody>
              </p:sp>
              <p:sp>
                <p:nvSpPr>
                  <p:cNvPr id="8260" name="Line 87"/>
                  <p:cNvSpPr>
                    <a:spLocks noChangeShapeType="1"/>
                  </p:cNvSpPr>
                  <p:nvPr/>
                </p:nvSpPr>
                <p:spPr bwMode="auto">
                  <a:xfrm>
                    <a:off x="4426" y="1159"/>
                    <a:ext cx="0" cy="192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A"/>
                    </a:solidFill>
                    <a:round/>
                    <a:headEnd/>
                    <a:tailEnd type="arrow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en-US"/>
                  </a:p>
                </p:txBody>
              </p:sp>
              <p:sp>
                <p:nvSpPr>
                  <p:cNvPr id="8261" name="Text Box 8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330" y="919"/>
                    <a:ext cx="214" cy="26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1pPr>
                    <a:lvl2pPr marL="742950" indent="-28575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2pPr>
                    <a:lvl3pPr marL="11430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3pPr>
                    <a:lvl4pPr marL="16002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4pPr>
                    <a:lvl5pPr marL="20574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 b="0"/>
                      <a:t>P</a:t>
                    </a:r>
                  </a:p>
                </p:txBody>
              </p:sp>
              <p:sp>
                <p:nvSpPr>
                  <p:cNvPr id="8262" name="Oval 89"/>
                  <p:cNvSpPr>
                    <a:spLocks noChangeArrowheads="1"/>
                  </p:cNvSpPr>
                  <p:nvPr/>
                </p:nvSpPr>
                <p:spPr bwMode="auto">
                  <a:xfrm>
                    <a:off x="4906" y="1351"/>
                    <a:ext cx="48" cy="48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263" name="Text Box 9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92" y="1488"/>
                    <a:ext cx="351" cy="26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1pPr>
                    <a:lvl2pPr marL="742950" indent="-28575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2pPr>
                    <a:lvl3pPr marL="11430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3pPr>
                    <a:lvl4pPr marL="16002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4pPr>
                    <a:lvl5pPr marL="20574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 b="0" dirty="0">
                        <a:solidFill>
                          <a:srgbClr val="990033"/>
                        </a:solidFill>
                      </a:rPr>
                      <a:t>(C)</a:t>
                    </a:r>
                  </a:p>
                </p:txBody>
              </p:sp>
              <p:sp>
                <p:nvSpPr>
                  <p:cNvPr id="8264" name="Text Box 9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72" y="1488"/>
                    <a:ext cx="351" cy="26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1pPr>
                    <a:lvl2pPr marL="742950" indent="-28575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2pPr>
                    <a:lvl3pPr marL="11430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3pPr>
                    <a:lvl4pPr marL="16002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4pPr>
                    <a:lvl5pPr marL="20574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 b="0" dirty="0">
                        <a:solidFill>
                          <a:srgbClr val="990033"/>
                        </a:solidFill>
                      </a:rPr>
                      <a:t>(B)</a:t>
                    </a:r>
                  </a:p>
                </p:txBody>
              </p:sp>
              <p:sp>
                <p:nvSpPr>
                  <p:cNvPr id="8265" name="Text Box 9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88" y="1473"/>
                    <a:ext cx="361" cy="26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1pPr>
                    <a:lvl2pPr marL="742950" indent="-28575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2pPr>
                    <a:lvl3pPr marL="11430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3pPr>
                    <a:lvl4pPr marL="16002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4pPr>
                    <a:lvl5pPr marL="2057400" indent="-228600" eaLnBrk="0" hangingPunct="0"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 b="1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 b="0" dirty="0">
                        <a:solidFill>
                          <a:srgbClr val="990033"/>
                        </a:solidFill>
                      </a:rPr>
                      <a:t>(A)</a:t>
                    </a:r>
                  </a:p>
                </p:txBody>
              </p:sp>
            </p:grpSp>
          </p:grpSp>
        </p:grpSp>
        <p:sp>
          <p:nvSpPr>
            <p:cNvPr id="8201" name="Line 61"/>
            <p:cNvSpPr>
              <a:spLocks noChangeShapeType="1"/>
            </p:cNvSpPr>
            <p:nvPr/>
          </p:nvSpPr>
          <p:spPr bwMode="auto">
            <a:xfrm flipV="1">
              <a:off x="2241550" y="2982913"/>
              <a:ext cx="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DEFINITION OF MOMENTS OF INERTIA FOR AREAS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65" grpId="0" autoUpdateAnimBg="0"/>
      <p:bldP spid="3586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533400" y="3505200"/>
            <a:ext cx="81534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0" dirty="0"/>
              <a:t>The moments of inertia for the entire area are obtained by integration.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0" dirty="0">
                <a:solidFill>
                  <a:srgbClr val="0000FA"/>
                </a:solidFill>
              </a:rPr>
              <a:t>I</a:t>
            </a:r>
            <a:r>
              <a:rPr lang="en-US" sz="2400" b="0" baseline="-25000" dirty="0">
                <a:solidFill>
                  <a:srgbClr val="0000FA"/>
                </a:solidFill>
              </a:rPr>
              <a:t>x</a:t>
            </a:r>
            <a:r>
              <a:rPr lang="en-US" sz="2400" b="0" dirty="0">
                <a:solidFill>
                  <a:srgbClr val="0000FA"/>
                </a:solidFill>
              </a:rPr>
              <a:t>   =    </a:t>
            </a:r>
            <a:r>
              <a:rPr lang="en-US" sz="2400" b="0" dirty="0">
                <a:solidFill>
                  <a:srgbClr val="0000FA"/>
                </a:solidFill>
                <a:sym typeface="Symbol" pitchFamily="18" charset="2"/>
              </a:rPr>
              <a:t></a:t>
            </a:r>
            <a:r>
              <a:rPr lang="en-US" sz="2400" b="0" baseline="-25000" dirty="0">
                <a:solidFill>
                  <a:srgbClr val="0000FA"/>
                </a:solidFill>
                <a:sym typeface="Symbol" pitchFamily="18" charset="2"/>
              </a:rPr>
              <a:t>A</a:t>
            </a:r>
            <a:r>
              <a:rPr lang="en-US" sz="2400" b="0" dirty="0">
                <a:solidFill>
                  <a:srgbClr val="0000FA"/>
                </a:solidFill>
                <a:sym typeface="Symbol" pitchFamily="18" charset="2"/>
              </a:rPr>
              <a:t>  y</a:t>
            </a:r>
            <a:r>
              <a:rPr lang="en-US" sz="2400" b="0" baseline="30000" dirty="0">
                <a:solidFill>
                  <a:srgbClr val="0000FA"/>
                </a:solidFill>
                <a:sym typeface="Symbol" pitchFamily="18" charset="2"/>
              </a:rPr>
              <a:t>2</a:t>
            </a:r>
            <a:r>
              <a:rPr lang="en-US" sz="2400" b="0" dirty="0">
                <a:solidFill>
                  <a:srgbClr val="0000FA"/>
                </a:solidFill>
                <a:sym typeface="Symbol" pitchFamily="18" charset="2"/>
              </a:rPr>
              <a:t>  </a:t>
            </a:r>
            <a:r>
              <a:rPr lang="en-US" sz="2400" b="0" dirty="0" err="1">
                <a:solidFill>
                  <a:srgbClr val="0000FA"/>
                </a:solidFill>
                <a:sym typeface="Symbol" pitchFamily="18" charset="2"/>
              </a:rPr>
              <a:t>dA</a:t>
            </a:r>
            <a:r>
              <a:rPr lang="en-US" sz="2400" b="0" dirty="0">
                <a:sym typeface="Symbol" pitchFamily="18" charset="2"/>
              </a:rPr>
              <a:t>  </a:t>
            </a:r>
            <a:r>
              <a:rPr lang="en-US" sz="2400" b="0" dirty="0">
                <a:solidFill>
                  <a:srgbClr val="0070C0"/>
                </a:solidFill>
                <a:sym typeface="Symbol" pitchFamily="18" charset="2"/>
              </a:rPr>
              <a:t>;    </a:t>
            </a:r>
            <a:r>
              <a:rPr lang="en-US" sz="2400" b="0" dirty="0" err="1">
                <a:solidFill>
                  <a:srgbClr val="0070C0"/>
                </a:solidFill>
                <a:sym typeface="Symbol" pitchFamily="18" charset="2"/>
              </a:rPr>
              <a:t>I</a:t>
            </a:r>
            <a:r>
              <a:rPr lang="en-US" sz="2400" b="0" baseline="-25000" dirty="0" err="1">
                <a:solidFill>
                  <a:srgbClr val="0070C0"/>
                </a:solidFill>
                <a:sym typeface="Symbol" pitchFamily="18" charset="2"/>
              </a:rPr>
              <a:t>y</a:t>
            </a:r>
            <a:r>
              <a:rPr lang="en-US" sz="2400" b="0" dirty="0">
                <a:solidFill>
                  <a:srgbClr val="0070C0"/>
                </a:solidFill>
                <a:sym typeface="Symbol" pitchFamily="18" charset="2"/>
              </a:rPr>
              <a:t>   =    </a:t>
            </a:r>
            <a:r>
              <a:rPr lang="en-US" sz="2400" b="0" baseline="-25000" dirty="0">
                <a:solidFill>
                  <a:srgbClr val="0070C0"/>
                </a:solidFill>
                <a:sym typeface="Symbol" pitchFamily="18" charset="2"/>
              </a:rPr>
              <a:t>A</a:t>
            </a:r>
            <a:r>
              <a:rPr lang="en-US" sz="2400" b="0" dirty="0">
                <a:solidFill>
                  <a:srgbClr val="0070C0"/>
                </a:solidFill>
                <a:sym typeface="Symbol" pitchFamily="18" charset="2"/>
              </a:rPr>
              <a:t>   x</a:t>
            </a:r>
            <a:r>
              <a:rPr lang="en-US" sz="2400" b="0" baseline="30000" dirty="0">
                <a:solidFill>
                  <a:srgbClr val="0070C0"/>
                </a:solidFill>
                <a:sym typeface="Symbol" pitchFamily="18" charset="2"/>
              </a:rPr>
              <a:t>2</a:t>
            </a:r>
            <a:r>
              <a:rPr lang="en-US" sz="2400" b="0" dirty="0">
                <a:solidFill>
                  <a:srgbClr val="0070C0"/>
                </a:solidFill>
                <a:sym typeface="Symbol" pitchFamily="18" charset="2"/>
              </a:rPr>
              <a:t>   </a:t>
            </a:r>
            <a:r>
              <a:rPr lang="en-US" sz="2400" b="0" dirty="0" err="1">
                <a:solidFill>
                  <a:srgbClr val="0070C0"/>
                </a:solidFill>
                <a:sym typeface="Symbol" pitchFamily="18" charset="2"/>
              </a:rPr>
              <a:t>dA</a:t>
            </a:r>
            <a:endParaRPr lang="en-US" sz="2400" b="0" dirty="0">
              <a:solidFill>
                <a:srgbClr val="0070C0"/>
              </a:solidFill>
              <a:sym typeface="Symbol" pitchFamily="18" charset="2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400" b="0" dirty="0">
                <a:solidFill>
                  <a:srgbClr val="FF0000"/>
                </a:solidFill>
                <a:sym typeface="Symbol" pitchFamily="18" charset="2"/>
              </a:rPr>
              <a:t>J</a:t>
            </a:r>
            <a:r>
              <a:rPr lang="en-US" sz="2400" b="0" baseline="-25000" dirty="0">
                <a:solidFill>
                  <a:srgbClr val="FF0000"/>
                </a:solidFill>
                <a:sym typeface="Symbol" pitchFamily="18" charset="2"/>
              </a:rPr>
              <a:t>O</a:t>
            </a:r>
            <a:r>
              <a:rPr lang="en-US" sz="2400" b="0" dirty="0">
                <a:solidFill>
                  <a:srgbClr val="FF0000"/>
                </a:solidFill>
                <a:sym typeface="Symbol" pitchFamily="18" charset="2"/>
              </a:rPr>
              <a:t>   =    </a:t>
            </a:r>
            <a:r>
              <a:rPr lang="en-US" sz="2400" b="0" baseline="-25000" dirty="0">
                <a:solidFill>
                  <a:srgbClr val="FF0000"/>
                </a:solidFill>
                <a:sym typeface="Symbol" pitchFamily="18" charset="2"/>
              </a:rPr>
              <a:t>A</a:t>
            </a:r>
            <a:r>
              <a:rPr lang="en-US" sz="2400" b="0" dirty="0">
                <a:solidFill>
                  <a:srgbClr val="FF0000"/>
                </a:solidFill>
                <a:sym typeface="Symbol" pitchFamily="18" charset="2"/>
              </a:rPr>
              <a:t>  r</a:t>
            </a:r>
            <a:r>
              <a:rPr lang="en-US" sz="2400" b="0" baseline="30000" dirty="0">
                <a:solidFill>
                  <a:srgbClr val="FF0000"/>
                </a:solidFill>
                <a:sym typeface="Symbol" pitchFamily="18" charset="2"/>
              </a:rPr>
              <a:t>2</a:t>
            </a:r>
            <a:r>
              <a:rPr lang="en-US" sz="2400" b="0" dirty="0">
                <a:solidFill>
                  <a:srgbClr val="FF0000"/>
                </a:solidFill>
                <a:sym typeface="Symbol" pitchFamily="18" charset="2"/>
              </a:rPr>
              <a:t>  </a:t>
            </a:r>
            <a:r>
              <a:rPr lang="en-US" sz="2400" b="0" dirty="0" err="1">
                <a:solidFill>
                  <a:srgbClr val="FF0000"/>
                </a:solidFill>
                <a:sym typeface="Symbol" pitchFamily="18" charset="2"/>
              </a:rPr>
              <a:t>dA</a:t>
            </a:r>
            <a:r>
              <a:rPr lang="en-US" sz="2400" b="0" dirty="0">
                <a:solidFill>
                  <a:srgbClr val="FF0000"/>
                </a:solidFill>
                <a:sym typeface="Symbol" pitchFamily="18" charset="2"/>
              </a:rPr>
              <a:t>  =    </a:t>
            </a:r>
            <a:r>
              <a:rPr lang="en-US" sz="2400" b="0" baseline="-25000" dirty="0">
                <a:solidFill>
                  <a:srgbClr val="FF0000"/>
                </a:solidFill>
                <a:sym typeface="Symbol" pitchFamily="18" charset="2"/>
              </a:rPr>
              <a:t>A</a:t>
            </a:r>
            <a:r>
              <a:rPr lang="en-US" sz="2400" b="0" dirty="0">
                <a:solidFill>
                  <a:srgbClr val="FF0000"/>
                </a:solidFill>
                <a:sym typeface="Symbol" pitchFamily="18" charset="2"/>
              </a:rPr>
              <a:t>  ( x</a:t>
            </a:r>
            <a:r>
              <a:rPr lang="en-US" sz="2400" b="0" baseline="30000" dirty="0">
                <a:solidFill>
                  <a:srgbClr val="FF0000"/>
                </a:solidFill>
                <a:sym typeface="Symbol" pitchFamily="18" charset="2"/>
              </a:rPr>
              <a:t>2 </a:t>
            </a:r>
            <a:r>
              <a:rPr lang="en-US" sz="2400" b="0" dirty="0">
                <a:solidFill>
                  <a:srgbClr val="FF0000"/>
                </a:solidFill>
                <a:sym typeface="Symbol" pitchFamily="18" charset="2"/>
              </a:rPr>
              <a:t> + y</a:t>
            </a:r>
            <a:r>
              <a:rPr lang="en-US" sz="2400" b="0" baseline="30000" dirty="0">
                <a:solidFill>
                  <a:srgbClr val="FF0000"/>
                </a:solidFill>
                <a:sym typeface="Symbol" pitchFamily="18" charset="2"/>
              </a:rPr>
              <a:t>2 </a:t>
            </a:r>
            <a:r>
              <a:rPr lang="en-US" sz="2400" b="0" dirty="0">
                <a:solidFill>
                  <a:srgbClr val="FF0000"/>
                </a:solidFill>
                <a:sym typeface="Symbol" pitchFamily="18" charset="2"/>
              </a:rPr>
              <a:t>)</a:t>
            </a:r>
            <a:r>
              <a:rPr lang="en-US" sz="2400" b="0" baseline="30000" dirty="0">
                <a:solidFill>
                  <a:srgbClr val="FF0000"/>
                </a:solidFill>
                <a:sym typeface="Symbol" pitchFamily="18" charset="2"/>
              </a:rPr>
              <a:t> </a:t>
            </a:r>
            <a:r>
              <a:rPr lang="en-US" sz="2400" b="0" dirty="0" err="1">
                <a:solidFill>
                  <a:srgbClr val="FF0000"/>
                </a:solidFill>
                <a:sym typeface="Symbol" pitchFamily="18" charset="2"/>
              </a:rPr>
              <a:t>dA</a:t>
            </a:r>
            <a:r>
              <a:rPr lang="en-US" sz="2400" b="0" dirty="0">
                <a:solidFill>
                  <a:srgbClr val="FF0000"/>
                </a:solidFill>
                <a:sym typeface="Symbol" pitchFamily="18" charset="2"/>
              </a:rPr>
              <a:t> =     I</a:t>
            </a:r>
            <a:r>
              <a:rPr lang="en-US" sz="2400" b="0" baseline="-25000" dirty="0">
                <a:solidFill>
                  <a:srgbClr val="FF0000"/>
                </a:solidFill>
                <a:sym typeface="Symbol" pitchFamily="18" charset="2"/>
              </a:rPr>
              <a:t>x</a:t>
            </a:r>
            <a:r>
              <a:rPr lang="en-US" sz="2400" b="0" dirty="0">
                <a:solidFill>
                  <a:srgbClr val="FF0000"/>
                </a:solidFill>
                <a:sym typeface="Symbol" pitchFamily="18" charset="2"/>
              </a:rPr>
              <a:t>   +    </a:t>
            </a:r>
            <a:r>
              <a:rPr lang="en-US" sz="2400" b="0" dirty="0" err="1">
                <a:solidFill>
                  <a:srgbClr val="FF0000"/>
                </a:solidFill>
                <a:sym typeface="Symbol" pitchFamily="18" charset="2"/>
              </a:rPr>
              <a:t>I</a:t>
            </a:r>
            <a:r>
              <a:rPr lang="en-US" sz="2400" b="0" baseline="-25000" dirty="0" err="1">
                <a:solidFill>
                  <a:srgbClr val="FF0000"/>
                </a:solidFill>
                <a:sym typeface="Symbol" pitchFamily="18" charset="2"/>
              </a:rPr>
              <a:t>y</a:t>
            </a:r>
            <a:r>
              <a:rPr lang="en-US" sz="2400" b="0" dirty="0">
                <a:solidFill>
                  <a:srgbClr val="FF0000"/>
                </a:solidFill>
                <a:sym typeface="Symbol" pitchFamily="18" charset="2"/>
              </a:rPr>
              <a:t> 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0" dirty="0">
                <a:sym typeface="Symbol" pitchFamily="18" charset="2"/>
              </a:rPr>
              <a:t>The </a:t>
            </a:r>
            <a:r>
              <a:rPr lang="en-US" sz="2400" b="0" dirty="0" err="1">
                <a:sym typeface="Symbol" pitchFamily="18" charset="2"/>
              </a:rPr>
              <a:t>MoI</a:t>
            </a:r>
            <a:r>
              <a:rPr lang="en-US" sz="2400" b="0" dirty="0">
                <a:sym typeface="Symbol" pitchFamily="18" charset="2"/>
              </a:rPr>
              <a:t> is also referred to as the </a:t>
            </a:r>
            <a:r>
              <a:rPr lang="en-US" sz="2400" b="0" u="sng" dirty="0">
                <a:solidFill>
                  <a:srgbClr val="0000FA"/>
                </a:solidFill>
                <a:sym typeface="Symbol" pitchFamily="18" charset="2"/>
              </a:rPr>
              <a:t>second moment of an area</a:t>
            </a:r>
            <a:r>
              <a:rPr lang="en-US" sz="2400" b="0" dirty="0">
                <a:solidFill>
                  <a:srgbClr val="0000FA"/>
                </a:solidFill>
                <a:sym typeface="Symbol" pitchFamily="18" charset="2"/>
              </a:rPr>
              <a:t> </a:t>
            </a:r>
            <a:r>
              <a:rPr lang="en-US" sz="2400" b="0" dirty="0">
                <a:sym typeface="Symbol" pitchFamily="18" charset="2"/>
              </a:rPr>
              <a:t>and has </a:t>
            </a:r>
            <a:r>
              <a:rPr lang="en-US" sz="2400" b="0" u="sng" dirty="0">
                <a:solidFill>
                  <a:srgbClr val="0000FA"/>
                </a:solidFill>
                <a:sym typeface="Symbol" pitchFamily="18" charset="2"/>
              </a:rPr>
              <a:t>units of length to the fourth power (m</a:t>
            </a:r>
            <a:r>
              <a:rPr lang="en-US" sz="2400" b="0" baseline="30000" dirty="0">
                <a:solidFill>
                  <a:srgbClr val="0000FA"/>
                </a:solidFill>
                <a:sym typeface="Symbol" pitchFamily="18" charset="2"/>
              </a:rPr>
              <a:t>4</a:t>
            </a:r>
            <a:r>
              <a:rPr lang="en-US" sz="2400" b="0" u="sng" dirty="0">
                <a:solidFill>
                  <a:srgbClr val="0000FA"/>
                </a:solidFill>
                <a:sym typeface="Symbol" pitchFamily="18" charset="2"/>
              </a:rPr>
              <a:t> or in</a:t>
            </a:r>
            <a:r>
              <a:rPr lang="en-US" sz="2400" b="0" baseline="30000" dirty="0">
                <a:solidFill>
                  <a:srgbClr val="0000FA"/>
                </a:solidFill>
                <a:sym typeface="Symbol" pitchFamily="18" charset="2"/>
              </a:rPr>
              <a:t>4</a:t>
            </a:r>
            <a:r>
              <a:rPr lang="en-US" sz="2400" b="0" u="sng" dirty="0">
                <a:solidFill>
                  <a:srgbClr val="0000FA"/>
                </a:solidFill>
                <a:sym typeface="Symbol" pitchFamily="18" charset="2"/>
              </a:rPr>
              <a:t>)</a:t>
            </a:r>
            <a:r>
              <a:rPr lang="en-US" sz="2400" b="0" dirty="0">
                <a:sym typeface="Symbol" pitchFamily="18" charset="2"/>
              </a:rPr>
              <a:t>.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609600" y="990600"/>
            <a:ext cx="8229600" cy="2514600"/>
            <a:chOff x="384" y="624"/>
            <a:chExt cx="5184" cy="1584"/>
          </a:xfrm>
        </p:grpSpPr>
        <p:sp>
          <p:nvSpPr>
            <p:cNvPr id="9223" name="Text Box 3"/>
            <p:cNvSpPr txBox="1">
              <a:spLocks noChangeArrowheads="1"/>
            </p:cNvSpPr>
            <p:nvPr/>
          </p:nvSpPr>
          <p:spPr bwMode="auto">
            <a:xfrm>
              <a:off x="1968" y="720"/>
              <a:ext cx="3600" cy="1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b="0" dirty="0"/>
                <a:t>For the </a:t>
              </a:r>
              <a:r>
                <a:rPr lang="en-US" sz="2400" b="0" dirty="0">
                  <a:solidFill>
                    <a:srgbClr val="FF0000"/>
                  </a:solidFill>
                </a:rPr>
                <a:t>differential area </a:t>
              </a:r>
              <a:r>
                <a:rPr lang="en-US" sz="2400" b="0" dirty="0" err="1">
                  <a:solidFill>
                    <a:srgbClr val="FF0000"/>
                  </a:solidFill>
                </a:rPr>
                <a:t>dA</a:t>
              </a:r>
              <a:r>
                <a:rPr lang="en-US" sz="2400" b="0" dirty="0"/>
                <a:t>, shown in the figure:</a:t>
              </a:r>
              <a:br>
                <a:rPr lang="en-US" sz="2400" b="0" dirty="0"/>
              </a:br>
              <a:r>
                <a:rPr lang="en-US" sz="2400" b="0" dirty="0">
                  <a:solidFill>
                    <a:srgbClr val="FF0000"/>
                  </a:solidFill>
                </a:rPr>
                <a:t>      d I</a:t>
              </a:r>
              <a:r>
                <a:rPr lang="en-US" sz="2400" b="0" baseline="-25000" dirty="0">
                  <a:solidFill>
                    <a:srgbClr val="FF0000"/>
                  </a:solidFill>
                </a:rPr>
                <a:t>x</a:t>
              </a:r>
              <a:r>
                <a:rPr lang="en-US" sz="2400" b="0" dirty="0">
                  <a:solidFill>
                    <a:srgbClr val="FF0000"/>
                  </a:solidFill>
                </a:rPr>
                <a:t>   =    y</a:t>
              </a:r>
              <a:r>
                <a:rPr lang="en-US" sz="2400" b="0" baseline="30000" dirty="0">
                  <a:solidFill>
                    <a:srgbClr val="FF0000"/>
                  </a:solidFill>
                </a:rPr>
                <a:t>2</a:t>
              </a:r>
              <a:r>
                <a:rPr lang="en-US" sz="2400" b="0" dirty="0">
                  <a:solidFill>
                    <a:srgbClr val="FF0000"/>
                  </a:solidFill>
                </a:rPr>
                <a:t> </a:t>
              </a:r>
              <a:r>
                <a:rPr lang="en-US" sz="2400" b="0" dirty="0" err="1">
                  <a:solidFill>
                    <a:srgbClr val="FF0000"/>
                  </a:solidFill>
                </a:rPr>
                <a:t>dA</a:t>
              </a:r>
              <a:r>
                <a:rPr lang="en-US" sz="2400" b="0" dirty="0"/>
                <a:t> ,</a:t>
              </a:r>
              <a:br>
                <a:rPr lang="en-US" sz="2400" b="0" dirty="0"/>
              </a:br>
              <a:r>
                <a:rPr lang="en-US" sz="2400" b="0" dirty="0">
                  <a:solidFill>
                    <a:srgbClr val="0000FA"/>
                  </a:solidFill>
                </a:rPr>
                <a:t>      d </a:t>
              </a:r>
              <a:r>
                <a:rPr lang="en-US" sz="2400" b="0" dirty="0" err="1">
                  <a:solidFill>
                    <a:srgbClr val="0000FA"/>
                  </a:solidFill>
                </a:rPr>
                <a:t>I</a:t>
              </a:r>
              <a:r>
                <a:rPr lang="en-US" sz="2400" b="0" baseline="-25000" dirty="0" err="1">
                  <a:solidFill>
                    <a:srgbClr val="0000FA"/>
                  </a:solidFill>
                </a:rPr>
                <a:t>y</a:t>
              </a:r>
              <a:r>
                <a:rPr lang="en-US" sz="2400" b="0" dirty="0">
                  <a:solidFill>
                    <a:srgbClr val="0000FA"/>
                  </a:solidFill>
                </a:rPr>
                <a:t>    =    x</a:t>
              </a:r>
              <a:r>
                <a:rPr lang="en-US" sz="2400" b="0" baseline="30000" dirty="0">
                  <a:solidFill>
                    <a:srgbClr val="0000FA"/>
                  </a:solidFill>
                </a:rPr>
                <a:t>2</a:t>
              </a:r>
              <a:r>
                <a:rPr lang="en-US" sz="2400" b="0" dirty="0">
                  <a:solidFill>
                    <a:srgbClr val="0000FA"/>
                  </a:solidFill>
                </a:rPr>
                <a:t> </a:t>
              </a:r>
              <a:r>
                <a:rPr lang="en-US" sz="2400" b="0" dirty="0" err="1">
                  <a:solidFill>
                    <a:srgbClr val="0000FA"/>
                  </a:solidFill>
                </a:rPr>
                <a:t>dA</a:t>
              </a:r>
              <a:r>
                <a:rPr lang="en-US" sz="2400" b="0" dirty="0">
                  <a:solidFill>
                    <a:srgbClr val="0000FA"/>
                  </a:solidFill>
                </a:rPr>
                <a:t> </a:t>
              </a:r>
              <a:r>
                <a:rPr lang="en-US" sz="2400" b="0" dirty="0"/>
                <a:t>,  and,</a:t>
              </a:r>
              <a:br>
                <a:rPr lang="en-US" sz="2400" b="0" dirty="0"/>
              </a:br>
              <a:r>
                <a:rPr lang="en-US" sz="2400" b="0" dirty="0"/>
                <a:t>      </a:t>
              </a:r>
              <a:r>
                <a:rPr lang="en-US" sz="2400" b="0" dirty="0">
                  <a:solidFill>
                    <a:srgbClr val="FF0000"/>
                  </a:solidFill>
                </a:rPr>
                <a:t>d J</a:t>
              </a:r>
              <a:r>
                <a:rPr lang="en-US" sz="2400" b="0" baseline="-25000" dirty="0">
                  <a:solidFill>
                    <a:srgbClr val="FF0000"/>
                  </a:solidFill>
                </a:rPr>
                <a:t>O</a:t>
              </a:r>
              <a:r>
                <a:rPr lang="en-US" sz="2400" b="0" dirty="0">
                  <a:solidFill>
                    <a:srgbClr val="FF0000"/>
                  </a:solidFill>
                </a:rPr>
                <a:t>   =    </a:t>
              </a:r>
              <a:r>
                <a:rPr lang="en-US" sz="2400" b="0" dirty="0">
                  <a:solidFill>
                    <a:srgbClr val="FF0000"/>
                  </a:solidFill>
                  <a:sym typeface="Symbol" pitchFamily="18" charset="2"/>
                </a:rPr>
                <a:t>r</a:t>
              </a:r>
              <a:r>
                <a:rPr lang="en-US" sz="2400" b="0" baseline="30000" dirty="0">
                  <a:solidFill>
                    <a:srgbClr val="FF0000"/>
                  </a:solidFill>
                  <a:sym typeface="Symbol" pitchFamily="18" charset="2"/>
                </a:rPr>
                <a:t>2</a:t>
              </a:r>
              <a:r>
                <a:rPr lang="en-US" sz="2400" b="0" dirty="0">
                  <a:solidFill>
                    <a:srgbClr val="FF0000"/>
                  </a:solidFill>
                </a:rPr>
                <a:t> </a:t>
              </a:r>
              <a:r>
                <a:rPr lang="en-US" sz="2400" b="0" dirty="0" err="1">
                  <a:solidFill>
                    <a:srgbClr val="FF0000"/>
                  </a:solidFill>
                </a:rPr>
                <a:t>dA</a:t>
              </a:r>
              <a:r>
                <a:rPr lang="en-US" sz="2400" b="0" dirty="0">
                  <a:solidFill>
                    <a:srgbClr val="FF0000"/>
                  </a:solidFill>
                </a:rPr>
                <a:t> </a:t>
              </a:r>
              <a:r>
                <a:rPr lang="en-US" sz="2400" b="0" dirty="0"/>
                <a:t>,  where </a:t>
              </a:r>
              <a:r>
                <a:rPr lang="en-US" sz="2400" b="0" dirty="0">
                  <a:solidFill>
                    <a:srgbClr val="0000FA"/>
                  </a:solidFill>
                </a:rPr>
                <a:t>J</a:t>
              </a:r>
              <a:r>
                <a:rPr lang="en-US" sz="2400" b="0" baseline="-25000" dirty="0">
                  <a:solidFill>
                    <a:srgbClr val="0000FA"/>
                  </a:solidFill>
                </a:rPr>
                <a:t>O</a:t>
              </a:r>
              <a:r>
                <a:rPr lang="en-US" sz="2400" b="0" dirty="0">
                  <a:solidFill>
                    <a:srgbClr val="0000FA"/>
                  </a:solidFill>
                </a:rPr>
                <a:t> is the polar moment of inertia about the pole O or z axis</a:t>
              </a:r>
              <a:r>
                <a:rPr lang="en-US" sz="2400" b="0" dirty="0"/>
                <a:t>.</a:t>
              </a:r>
            </a:p>
          </p:txBody>
        </p:sp>
        <p:pic>
          <p:nvPicPr>
            <p:cNvPr id="9224" name="Picture 9" descr="CH 10 Inertia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" y="624"/>
              <a:ext cx="1498" cy="1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DEFINITION OF MOMENTS OF INERTIA FOR AREAS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4" name="Text Box 94"/>
          <p:cNvSpPr txBox="1">
            <a:spLocks noChangeArrowheads="1"/>
          </p:cNvSpPr>
          <p:nvPr/>
        </p:nvSpPr>
        <p:spPr bwMode="auto">
          <a:xfrm>
            <a:off x="609600" y="4876800"/>
            <a:ext cx="82296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914400" indent="-4572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1" eaLnBrk="1" hangingPunct="1">
              <a:spcBef>
                <a:spcPct val="50000"/>
              </a:spcBef>
            </a:pPr>
            <a:r>
              <a:rPr lang="en-US" b="0" dirty="0"/>
              <a:t>a)   The element parallel to the axis about which the </a:t>
            </a:r>
            <a:r>
              <a:rPr lang="en-US" b="0" dirty="0" err="1"/>
              <a:t>MoI</a:t>
            </a:r>
            <a:r>
              <a:rPr lang="en-US" b="0" dirty="0"/>
              <a:t> is to be determined usually results in an easier solution. For example, </a:t>
            </a:r>
            <a:r>
              <a:rPr lang="en-US" b="0" dirty="0">
                <a:solidFill>
                  <a:srgbClr val="FF0000"/>
                </a:solidFill>
              </a:rPr>
              <a:t>we typically choose a horizontal strip for determining I</a:t>
            </a:r>
            <a:r>
              <a:rPr lang="en-US" b="0" baseline="-25000" dirty="0">
                <a:solidFill>
                  <a:srgbClr val="FF0000"/>
                </a:solidFill>
              </a:rPr>
              <a:t>x</a:t>
            </a:r>
            <a:r>
              <a:rPr lang="en-US" b="0" dirty="0">
                <a:solidFill>
                  <a:srgbClr val="FF0000"/>
                </a:solidFill>
              </a:rPr>
              <a:t> and a vertical strip for determining </a:t>
            </a:r>
            <a:r>
              <a:rPr lang="en-US" b="0" dirty="0" err="1">
                <a:solidFill>
                  <a:srgbClr val="FF0000"/>
                </a:solidFill>
              </a:rPr>
              <a:t>I</a:t>
            </a:r>
            <a:r>
              <a:rPr lang="en-US" b="0" baseline="-25000" dirty="0" err="1">
                <a:solidFill>
                  <a:srgbClr val="FF0000"/>
                </a:solidFill>
              </a:rPr>
              <a:t>y</a:t>
            </a:r>
            <a:r>
              <a:rPr lang="en-US" b="0" dirty="0"/>
              <a:t>.</a:t>
            </a:r>
          </a:p>
        </p:txBody>
      </p:sp>
      <p:sp>
        <p:nvSpPr>
          <p:cNvPr id="51293" name="Text Box 93"/>
          <p:cNvSpPr txBox="1">
            <a:spLocks noChangeArrowheads="1"/>
          </p:cNvSpPr>
          <p:nvPr/>
        </p:nvSpPr>
        <p:spPr bwMode="auto">
          <a:xfrm>
            <a:off x="533400" y="3505200"/>
            <a:ext cx="8077200" cy="126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b="0" dirty="0"/>
              <a:t>The </a:t>
            </a:r>
            <a:r>
              <a:rPr lang="en-US" b="0" dirty="0">
                <a:solidFill>
                  <a:srgbClr val="FF0000"/>
                </a:solidFill>
              </a:rPr>
              <a:t>step-by-step procedure</a:t>
            </a:r>
            <a:r>
              <a:rPr lang="en-US" b="0" dirty="0"/>
              <a:t> is:</a:t>
            </a:r>
          </a:p>
          <a:p>
            <a:pPr eaLnBrk="1" hangingPunct="1">
              <a:spcBef>
                <a:spcPct val="50000"/>
              </a:spcBef>
            </a:pPr>
            <a:r>
              <a:rPr lang="en-US" b="0" dirty="0"/>
              <a:t>1.   </a:t>
            </a:r>
            <a:r>
              <a:rPr lang="en-US" b="0" dirty="0">
                <a:solidFill>
                  <a:srgbClr val="0000FA"/>
                </a:solidFill>
              </a:rPr>
              <a:t>Choose the element </a:t>
            </a:r>
            <a:r>
              <a:rPr lang="en-US" b="0" dirty="0" err="1">
                <a:solidFill>
                  <a:srgbClr val="0000FA"/>
                </a:solidFill>
              </a:rPr>
              <a:t>dA</a:t>
            </a:r>
            <a:r>
              <a:rPr lang="en-US" b="0" dirty="0"/>
              <a:t>: There are </a:t>
            </a:r>
            <a:r>
              <a:rPr lang="en-US" b="0" dirty="0">
                <a:solidFill>
                  <a:srgbClr val="FF0000"/>
                </a:solidFill>
              </a:rPr>
              <a:t>two choices: a vertical strip or a horizontal strip</a:t>
            </a:r>
            <a:r>
              <a:rPr lang="en-US" b="0" dirty="0"/>
              <a:t>. Some considerations about this choice are: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685800" y="1066800"/>
            <a:ext cx="8001000" cy="2454275"/>
            <a:chOff x="432" y="672"/>
            <a:chExt cx="5040" cy="1546"/>
          </a:xfrm>
        </p:grpSpPr>
        <p:sp>
          <p:nvSpPr>
            <p:cNvPr id="11272" name="Text Box 92"/>
            <p:cNvSpPr txBox="1">
              <a:spLocks noChangeArrowheads="1"/>
            </p:cNvSpPr>
            <p:nvPr/>
          </p:nvSpPr>
          <p:spPr bwMode="auto">
            <a:xfrm>
              <a:off x="2160" y="672"/>
              <a:ext cx="3312" cy="1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b="0" dirty="0"/>
                <a:t>For simplicity, the area element used has a </a:t>
              </a:r>
              <a:r>
                <a:rPr lang="en-US" b="0" dirty="0">
                  <a:solidFill>
                    <a:srgbClr val="FF0000"/>
                  </a:solidFill>
                </a:rPr>
                <a:t>differential size in only one direction </a:t>
              </a:r>
              <a:br>
                <a:rPr lang="en-US" b="0" dirty="0">
                  <a:solidFill>
                    <a:srgbClr val="FF0000"/>
                  </a:solidFill>
                </a:rPr>
              </a:br>
              <a:r>
                <a:rPr lang="en-US" b="0" dirty="0">
                  <a:solidFill>
                    <a:srgbClr val="FF0000"/>
                  </a:solidFill>
                </a:rPr>
                <a:t>(dx or </a:t>
              </a:r>
              <a:r>
                <a:rPr lang="en-US" b="0" dirty="0" err="1">
                  <a:solidFill>
                    <a:srgbClr val="FF0000"/>
                  </a:solidFill>
                </a:rPr>
                <a:t>dy</a:t>
              </a:r>
              <a:r>
                <a:rPr lang="en-US" b="0" dirty="0">
                  <a:solidFill>
                    <a:srgbClr val="FF0000"/>
                  </a:solidFill>
                </a:rPr>
                <a:t>). </a:t>
              </a:r>
              <a:r>
                <a:rPr lang="en-US" b="0" dirty="0"/>
                <a:t>This results in a single integration and is usually simpler than doing a double integration with two differentials, i.e., </a:t>
              </a:r>
              <a:r>
                <a:rPr lang="en-US" b="0" dirty="0" err="1"/>
                <a:t>dx</a:t>
              </a:r>
              <a:r>
                <a:rPr lang="en-US" b="0" dirty="0" err="1">
                  <a:cs typeface="Times New Roman" pitchFamily="18" charset="0"/>
                  <a:sym typeface="Symbol" pitchFamily="18" charset="2"/>
                </a:rPr>
                <a:t>·</a:t>
              </a:r>
              <a:r>
                <a:rPr lang="en-US" b="0" dirty="0" err="1">
                  <a:sym typeface="Symbol" pitchFamily="18" charset="2"/>
                </a:rPr>
                <a:t>dy</a:t>
              </a:r>
              <a:r>
                <a:rPr lang="en-US" b="0" dirty="0">
                  <a:sym typeface="Symbol" pitchFamily="18" charset="2"/>
                </a:rPr>
                <a:t>.</a:t>
              </a:r>
            </a:p>
          </p:txBody>
        </p:sp>
        <p:pic>
          <p:nvPicPr>
            <p:cNvPr id="11273" name="Picture 10" descr="CH 10 MOI Area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" y="672"/>
              <a:ext cx="1550" cy="1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err="1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MoI</a:t>
            </a:r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  FOR  AN  AREA  BY  INTEGRATION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4" grpId="0" autoUpdateAnimBg="0"/>
      <p:bldP spid="51293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3" name="Text Box 15"/>
          <p:cNvSpPr txBox="1">
            <a:spLocks noChangeArrowheads="1"/>
          </p:cNvSpPr>
          <p:nvPr/>
        </p:nvSpPr>
        <p:spPr bwMode="auto">
          <a:xfrm>
            <a:off x="381000" y="2667000"/>
            <a:ext cx="8458200" cy="3613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b="0" dirty="0"/>
              <a:t>2.	</a:t>
            </a:r>
            <a:r>
              <a:rPr lang="en-US" b="0" dirty="0">
                <a:solidFill>
                  <a:srgbClr val="0000FA"/>
                </a:solidFill>
              </a:rPr>
              <a:t>Integrate to find the </a:t>
            </a:r>
            <a:r>
              <a:rPr lang="en-US" b="0" dirty="0" err="1">
                <a:solidFill>
                  <a:srgbClr val="0000FA"/>
                </a:solidFill>
              </a:rPr>
              <a:t>MoI</a:t>
            </a:r>
            <a:r>
              <a:rPr lang="en-US" b="0" dirty="0"/>
              <a:t>. For example, given the element shown in the figure above:</a:t>
            </a:r>
          </a:p>
          <a:p>
            <a:pPr eaLnBrk="1" hangingPunct="1">
              <a:spcBef>
                <a:spcPct val="25000"/>
              </a:spcBef>
            </a:pPr>
            <a:r>
              <a:rPr lang="en-US" b="0" dirty="0"/>
              <a:t>	</a:t>
            </a:r>
            <a:r>
              <a:rPr lang="en-US" b="0" dirty="0" err="1"/>
              <a:t>I</a:t>
            </a:r>
            <a:r>
              <a:rPr lang="en-US" b="0" baseline="-25000" dirty="0" err="1"/>
              <a:t>y</a:t>
            </a:r>
            <a:r>
              <a:rPr lang="en-US" b="0" dirty="0"/>
              <a:t>   =    </a:t>
            </a:r>
            <a:r>
              <a:rPr lang="en-US" b="0" dirty="0">
                <a:sym typeface="Symbol" pitchFamily="18" charset="2"/>
              </a:rPr>
              <a:t> x</a:t>
            </a:r>
            <a:r>
              <a:rPr lang="en-US" b="0" baseline="30000" dirty="0">
                <a:sym typeface="Symbol" pitchFamily="18" charset="2"/>
              </a:rPr>
              <a:t>2</a:t>
            </a:r>
            <a:r>
              <a:rPr lang="en-US" b="0" dirty="0">
                <a:sym typeface="Symbol" pitchFamily="18" charset="2"/>
              </a:rPr>
              <a:t>  </a:t>
            </a:r>
            <a:r>
              <a:rPr lang="en-US" b="0" dirty="0" err="1">
                <a:sym typeface="Symbol" pitchFamily="18" charset="2"/>
              </a:rPr>
              <a:t>dA</a:t>
            </a:r>
            <a:r>
              <a:rPr lang="en-US" b="0" dirty="0">
                <a:sym typeface="Symbol" pitchFamily="18" charset="2"/>
              </a:rPr>
              <a:t>   =    x</a:t>
            </a:r>
            <a:r>
              <a:rPr lang="en-US" b="0" baseline="30000" dirty="0">
                <a:sym typeface="Symbol" pitchFamily="18" charset="2"/>
              </a:rPr>
              <a:t>2</a:t>
            </a:r>
            <a:r>
              <a:rPr lang="en-US" b="0" dirty="0">
                <a:sym typeface="Symbol" pitchFamily="18" charset="2"/>
              </a:rPr>
              <a:t>  y  dx      and</a:t>
            </a:r>
          </a:p>
          <a:p>
            <a:pPr eaLnBrk="1" hangingPunct="1">
              <a:lnSpc>
                <a:spcPct val="120000"/>
              </a:lnSpc>
              <a:spcBef>
                <a:spcPct val="25000"/>
              </a:spcBef>
            </a:pPr>
            <a:r>
              <a:rPr lang="en-US" b="0" dirty="0">
                <a:sym typeface="Symbol" pitchFamily="18" charset="2"/>
              </a:rPr>
              <a:t>	I</a:t>
            </a:r>
            <a:r>
              <a:rPr lang="en-US" b="0" baseline="-25000" dirty="0">
                <a:sym typeface="Symbol" pitchFamily="18" charset="2"/>
              </a:rPr>
              <a:t>x</a:t>
            </a:r>
            <a:r>
              <a:rPr lang="en-US" b="0" dirty="0">
                <a:sym typeface="Symbol" pitchFamily="18" charset="2"/>
              </a:rPr>
              <a:t>   =      d I</a:t>
            </a:r>
            <a:r>
              <a:rPr lang="en-US" b="0" baseline="-25000" dirty="0">
                <a:sym typeface="Symbol" pitchFamily="18" charset="2"/>
              </a:rPr>
              <a:t>x</a:t>
            </a:r>
            <a:r>
              <a:rPr lang="en-US" b="0" dirty="0">
                <a:sym typeface="Symbol" pitchFamily="18" charset="2"/>
              </a:rPr>
              <a:t>   =      (1 / 3) y</a:t>
            </a:r>
            <a:r>
              <a:rPr lang="en-US" b="0" baseline="30000" dirty="0">
                <a:sym typeface="Symbol" pitchFamily="18" charset="2"/>
              </a:rPr>
              <a:t>3</a:t>
            </a:r>
            <a:r>
              <a:rPr lang="en-US" b="0" dirty="0">
                <a:sym typeface="Symbol" pitchFamily="18" charset="2"/>
              </a:rPr>
              <a:t>  dx   (using the </a:t>
            </a:r>
            <a:r>
              <a:rPr lang="en-US" b="0" dirty="0" smtClean="0">
                <a:sym typeface="Symbol" pitchFamily="18" charset="2"/>
              </a:rPr>
              <a:t>parallel axis theorem as per  Example 10.2 of </a:t>
            </a:r>
            <a:r>
              <a:rPr lang="en-US" b="0" dirty="0">
                <a:sym typeface="Symbol" pitchFamily="18" charset="2"/>
              </a:rPr>
              <a:t>the textbook).</a:t>
            </a:r>
          </a:p>
          <a:p>
            <a:pPr eaLnBrk="1" hangingPunct="1">
              <a:spcBef>
                <a:spcPct val="50000"/>
              </a:spcBef>
            </a:pPr>
            <a:r>
              <a:rPr lang="en-US" b="0" dirty="0">
                <a:sym typeface="Symbol" pitchFamily="18" charset="2"/>
              </a:rPr>
              <a:t>      Since </a:t>
            </a:r>
            <a:r>
              <a:rPr lang="en-US" b="0" dirty="0" smtClean="0">
                <a:sym typeface="Symbol" pitchFamily="18" charset="2"/>
              </a:rPr>
              <a:t>the </a:t>
            </a:r>
            <a:r>
              <a:rPr lang="en-US" b="0" dirty="0">
                <a:sym typeface="Symbol" pitchFamily="18" charset="2"/>
              </a:rPr>
              <a:t>differential element is dx, </a:t>
            </a:r>
            <a:r>
              <a:rPr lang="en-US" b="0" u="sng" dirty="0">
                <a:solidFill>
                  <a:srgbClr val="0000FA"/>
                </a:solidFill>
                <a:sym typeface="Symbol" pitchFamily="18" charset="2"/>
              </a:rPr>
              <a:t>y needs to be expressed in terms of x and the integral limit must also be in terms of x</a:t>
            </a:r>
            <a:r>
              <a:rPr lang="en-US" b="0" dirty="0">
                <a:sym typeface="Symbol" pitchFamily="18" charset="2"/>
              </a:rPr>
              <a:t>.  As you can see, choosing the element and integrating can be challenging.  It may require a trial and error </a:t>
            </a:r>
            <a:r>
              <a:rPr lang="en-US" b="0" dirty="0" smtClean="0">
                <a:sym typeface="Symbol" pitchFamily="18" charset="2"/>
              </a:rPr>
              <a:t>approach, </a:t>
            </a:r>
            <a:r>
              <a:rPr lang="en-US" b="0" dirty="0">
                <a:sym typeface="Symbol" pitchFamily="18" charset="2"/>
              </a:rPr>
              <a:t>plus experience.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990600" y="1143000"/>
            <a:ext cx="7467600" cy="1522413"/>
            <a:chOff x="624" y="720"/>
            <a:chExt cx="4704" cy="959"/>
          </a:xfrm>
        </p:grpSpPr>
        <p:sp>
          <p:nvSpPr>
            <p:cNvPr id="12295" name="Text Box 10"/>
            <p:cNvSpPr txBox="1">
              <a:spLocks noChangeArrowheads="1"/>
            </p:cNvSpPr>
            <p:nvPr/>
          </p:nvSpPr>
          <p:spPr bwMode="auto">
            <a:xfrm>
              <a:off x="1920" y="768"/>
              <a:ext cx="3408" cy="9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b="0" dirty="0"/>
                <a:t>b)   If  </a:t>
              </a:r>
              <a:r>
                <a:rPr lang="en-US" b="0" dirty="0">
                  <a:solidFill>
                    <a:srgbClr val="FF0000"/>
                  </a:solidFill>
                </a:rPr>
                <a:t>y is easily expressed in terms of x (e.g.,  y = x</a:t>
              </a:r>
              <a:r>
                <a:rPr lang="en-US" b="0" baseline="30000" dirty="0">
                  <a:solidFill>
                    <a:srgbClr val="FF0000"/>
                  </a:solidFill>
                </a:rPr>
                <a:t>2</a:t>
              </a:r>
              <a:r>
                <a:rPr lang="en-US" b="0" dirty="0">
                  <a:solidFill>
                    <a:srgbClr val="FF0000"/>
                  </a:solidFill>
                </a:rPr>
                <a:t> + 1), </a:t>
              </a:r>
              <a:r>
                <a:rPr lang="en-US" b="0" dirty="0"/>
                <a:t>then choosing a vertical strip with a differential element dx wide may be advantageous.</a:t>
              </a:r>
            </a:p>
          </p:txBody>
        </p:sp>
        <p:pic>
          <p:nvPicPr>
            <p:cNvPr id="12296" name="Picture 9" descr="CH 10 MOI Area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" y="720"/>
              <a:ext cx="912" cy="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err="1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MoI</a:t>
            </a:r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  FOR  AN  AREA  BY  INTEGRATION (continued)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6EF1A-3E5C-4AA8-A24D-53939360801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3" grpId="0" autoUpdateAnimBg="0"/>
    </p:bldLst>
  </p:timing>
</p:sld>
</file>

<file path=ppt/theme/theme1.xml><?xml version="1.0" encoding="utf-8"?>
<a:theme xmlns:a="http://schemas.openxmlformats.org/drawingml/2006/main" name="Template_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emplate_White.potx" id="{8C25AA59-8215-43E2-A456-D09F398F14AE}" vid="{18175F9B-0567-4CE6-B434-30CB09040A9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Template_White</Template>
  <TotalTime>7075</TotalTime>
  <Words>2774</Words>
  <Application>Microsoft Office PowerPoint</Application>
  <PresentationFormat>On-screen Show (4:3)</PresentationFormat>
  <Paragraphs>344</Paragraphs>
  <Slides>31</Slides>
  <Notes>28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3" baseType="lpstr">
      <vt:lpstr>Template_White</vt:lpstr>
      <vt:lpstr>Office Theme</vt:lpstr>
      <vt:lpstr>Engineering Mechanics: Statics  (ENGR 175)  Chapter 10- Moments of Inertia Part 1</vt:lpstr>
      <vt:lpstr>DEFINITION OF  MOMENTS  OF  INERTIA FOR  AREAS, RADIUS  OF   GYRATION OF  AN AREA</vt:lpstr>
      <vt:lpstr>APPLICATIONS</vt:lpstr>
      <vt:lpstr>APPLICATIONS (continued)</vt:lpstr>
      <vt:lpstr>DEFINITION OF MOMENTS OF INERTIA FOR AREAS (Section 10.1)</vt:lpstr>
      <vt:lpstr>DEFINITION OF MOMENTS OF INERTIA FOR AREAS</vt:lpstr>
      <vt:lpstr>DEFINITION OF MOMENTS OF INERTIA FOR AREAS</vt:lpstr>
      <vt:lpstr>MoI  FOR  AN  AREA  BY  INTEGRATION</vt:lpstr>
      <vt:lpstr>MoI  FOR  AN  AREA  BY  INTEGRATION (continued)</vt:lpstr>
      <vt:lpstr>READING QUIZ</vt:lpstr>
      <vt:lpstr>EXAMPLE</vt:lpstr>
      <vt:lpstr>EXAMPLE (continued)</vt:lpstr>
      <vt:lpstr>GROUP PROBLEM SOLVING</vt:lpstr>
      <vt:lpstr>GROUP  PROBLEM  SOLVING (continued)</vt:lpstr>
      <vt:lpstr>GROUP  PROBLEM  SOLVING (continued)</vt:lpstr>
      <vt:lpstr>PARALLEL-AXIS  THEOREM,  RADIUS  OF GYRATION  &amp;  MOMENT  OF  INERTIA  FOR  COMPOSITE  AREAS</vt:lpstr>
      <vt:lpstr>APPLICATIONS</vt:lpstr>
      <vt:lpstr>APPLICATIONS (continued)</vt:lpstr>
      <vt:lpstr>PARALLEL-AXIS  THEOREM  FOR  AN  AREA  (Section 10.2)</vt:lpstr>
      <vt:lpstr>PARALLEL-AXIS  THEOREM  (continued)</vt:lpstr>
      <vt:lpstr>RADIUS  OF  GYRATION  OF  AN  AREA (Section 10.3)</vt:lpstr>
      <vt:lpstr>MOMENT  OF  INERTIA FOR  A  COMPOSITE  AREA (Section 10.4)</vt:lpstr>
      <vt:lpstr>STEPS FOR ANALYSIS</vt:lpstr>
      <vt:lpstr>READING QUIZ</vt:lpstr>
      <vt:lpstr>EXAMPLE</vt:lpstr>
      <vt:lpstr>EXAMPLE (continued)</vt:lpstr>
      <vt:lpstr>EXAMPLE (continued)</vt:lpstr>
      <vt:lpstr>GROUP  PROBLEM  SOLVING</vt:lpstr>
      <vt:lpstr>GROUP  PROBLEM  SOLVING (continued)</vt:lpstr>
      <vt:lpstr>PowerPoint Presentation</vt:lpstr>
      <vt:lpstr>PowerPoint Presentation</vt:lpstr>
    </vt:vector>
  </TitlesOfParts>
  <Company>NDSU &amp; ASU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10.1</dc:title>
  <dc:subject>Hibbeler Statics 14th Edition</dc:subject>
  <dc:creator>Mehta, Danielson, Nam, &amp; Georgeou</dc:creator>
  <dc:description>Updated for Hibbeler 14th Edition Statics textbook by Dr. Changho Nam, edited by Dr. Scott Danielson.</dc:description>
  <cp:lastModifiedBy>acha</cp:lastModifiedBy>
  <cp:revision>202</cp:revision>
  <cp:lastPrinted>2001-02-27T21:03:03Z</cp:lastPrinted>
  <dcterms:created xsi:type="dcterms:W3CDTF">2000-09-21T13:10:48Z</dcterms:created>
  <dcterms:modified xsi:type="dcterms:W3CDTF">2017-06-12T18:02:30Z</dcterms:modified>
</cp:coreProperties>
</file>